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7"/>
  </p:notesMasterIdLst>
  <p:sldIdLst>
    <p:sldId id="299"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61" r:id="rId28"/>
    <p:sldId id="289" r:id="rId29"/>
    <p:sldId id="290" r:id="rId30"/>
    <p:sldId id="291" r:id="rId31"/>
    <p:sldId id="292" r:id="rId32"/>
    <p:sldId id="293" r:id="rId33"/>
    <p:sldId id="294" r:id="rId34"/>
    <p:sldId id="295" r:id="rId35"/>
    <p:sldId id="296" r:id="rId36"/>
    <p:sldId id="297" r:id="rId37"/>
    <p:sldId id="298" r:id="rId38"/>
    <p:sldId id="257" r:id="rId39"/>
    <p:sldId id="258" r:id="rId40"/>
    <p:sldId id="259" r:id="rId41"/>
    <p:sldId id="260" r:id="rId42"/>
    <p:sldId id="301" r:id="rId43"/>
    <p:sldId id="302" r:id="rId44"/>
    <p:sldId id="303" r:id="rId45"/>
    <p:sldId id="304" r:id="rId4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3CE853-479C-40F3-BE6A-C09074328401}" type="datetimeFigureOut">
              <a:rPr lang="es-MX" smtClean="0"/>
              <a:t>18/09/2013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5FA10-070C-4AD8-9A3A-D92AB9BF382A}" type="slidenum">
              <a:rPr lang="es-MX" smtClean="0"/>
              <a:t>‹Nº›</a:t>
            </a:fld>
            <a:endParaRPr lang="es-MX"/>
          </a:p>
        </p:txBody>
      </p:sp>
    </p:spTree>
    <p:extLst>
      <p:ext uri="{BB962C8B-B14F-4D97-AF65-F5344CB8AC3E}">
        <p14:creationId xmlns:p14="http://schemas.microsoft.com/office/powerpoint/2010/main" val="296380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9955FA10-070C-4AD8-9A3A-D92AB9BF382A}" type="slidenum">
              <a:rPr lang="es-MX" smtClean="0"/>
              <a:t>1</a:t>
            </a:fld>
            <a:endParaRPr lang="es-MX"/>
          </a:p>
        </p:txBody>
      </p:sp>
    </p:spTree>
    <p:extLst>
      <p:ext uri="{BB962C8B-B14F-4D97-AF65-F5344CB8AC3E}">
        <p14:creationId xmlns:p14="http://schemas.microsoft.com/office/powerpoint/2010/main" val="821326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10</a:t>
            </a:fld>
            <a:endParaRPr lang="es-MX"/>
          </a:p>
        </p:txBody>
      </p:sp>
    </p:spTree>
    <p:extLst>
      <p:ext uri="{BB962C8B-B14F-4D97-AF65-F5344CB8AC3E}">
        <p14:creationId xmlns:p14="http://schemas.microsoft.com/office/powerpoint/2010/main" val="3434253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11</a:t>
            </a:fld>
            <a:endParaRPr lang="es-MX"/>
          </a:p>
        </p:txBody>
      </p:sp>
    </p:spTree>
    <p:extLst>
      <p:ext uri="{BB962C8B-B14F-4D97-AF65-F5344CB8AC3E}">
        <p14:creationId xmlns:p14="http://schemas.microsoft.com/office/powerpoint/2010/main" val="111346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12</a:t>
            </a:fld>
            <a:endParaRPr lang="es-MX"/>
          </a:p>
        </p:txBody>
      </p:sp>
    </p:spTree>
    <p:extLst>
      <p:ext uri="{BB962C8B-B14F-4D97-AF65-F5344CB8AC3E}">
        <p14:creationId xmlns:p14="http://schemas.microsoft.com/office/powerpoint/2010/main" val="353217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13</a:t>
            </a:fld>
            <a:endParaRPr lang="es-MX"/>
          </a:p>
        </p:txBody>
      </p:sp>
    </p:spTree>
    <p:extLst>
      <p:ext uri="{BB962C8B-B14F-4D97-AF65-F5344CB8AC3E}">
        <p14:creationId xmlns:p14="http://schemas.microsoft.com/office/powerpoint/2010/main" val="767655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14</a:t>
            </a:fld>
            <a:endParaRPr lang="es-MX"/>
          </a:p>
        </p:txBody>
      </p:sp>
    </p:spTree>
    <p:extLst>
      <p:ext uri="{BB962C8B-B14F-4D97-AF65-F5344CB8AC3E}">
        <p14:creationId xmlns:p14="http://schemas.microsoft.com/office/powerpoint/2010/main" val="242662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15</a:t>
            </a:fld>
            <a:endParaRPr lang="es-MX"/>
          </a:p>
        </p:txBody>
      </p:sp>
    </p:spTree>
    <p:extLst>
      <p:ext uri="{BB962C8B-B14F-4D97-AF65-F5344CB8AC3E}">
        <p14:creationId xmlns:p14="http://schemas.microsoft.com/office/powerpoint/2010/main" val="3631742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16</a:t>
            </a:fld>
            <a:endParaRPr lang="es-MX"/>
          </a:p>
        </p:txBody>
      </p:sp>
    </p:spTree>
    <p:extLst>
      <p:ext uri="{BB962C8B-B14F-4D97-AF65-F5344CB8AC3E}">
        <p14:creationId xmlns:p14="http://schemas.microsoft.com/office/powerpoint/2010/main" val="2424672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17</a:t>
            </a:fld>
            <a:endParaRPr lang="es-MX"/>
          </a:p>
        </p:txBody>
      </p:sp>
    </p:spTree>
    <p:extLst>
      <p:ext uri="{BB962C8B-B14F-4D97-AF65-F5344CB8AC3E}">
        <p14:creationId xmlns:p14="http://schemas.microsoft.com/office/powerpoint/2010/main" val="348126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18</a:t>
            </a:fld>
            <a:endParaRPr lang="es-MX"/>
          </a:p>
        </p:txBody>
      </p:sp>
    </p:spTree>
    <p:extLst>
      <p:ext uri="{BB962C8B-B14F-4D97-AF65-F5344CB8AC3E}">
        <p14:creationId xmlns:p14="http://schemas.microsoft.com/office/powerpoint/2010/main" val="3315963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19</a:t>
            </a:fld>
            <a:endParaRPr lang="es-MX"/>
          </a:p>
        </p:txBody>
      </p:sp>
    </p:spTree>
    <p:extLst>
      <p:ext uri="{BB962C8B-B14F-4D97-AF65-F5344CB8AC3E}">
        <p14:creationId xmlns:p14="http://schemas.microsoft.com/office/powerpoint/2010/main" val="340553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2</a:t>
            </a:fld>
            <a:endParaRPr lang="es-MX"/>
          </a:p>
        </p:txBody>
      </p:sp>
    </p:spTree>
    <p:extLst>
      <p:ext uri="{BB962C8B-B14F-4D97-AF65-F5344CB8AC3E}">
        <p14:creationId xmlns:p14="http://schemas.microsoft.com/office/powerpoint/2010/main" val="2362601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20</a:t>
            </a:fld>
            <a:endParaRPr lang="es-MX"/>
          </a:p>
        </p:txBody>
      </p:sp>
    </p:spTree>
    <p:extLst>
      <p:ext uri="{BB962C8B-B14F-4D97-AF65-F5344CB8AC3E}">
        <p14:creationId xmlns:p14="http://schemas.microsoft.com/office/powerpoint/2010/main" val="856540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21</a:t>
            </a:fld>
            <a:endParaRPr lang="es-MX"/>
          </a:p>
        </p:txBody>
      </p:sp>
    </p:spTree>
    <p:extLst>
      <p:ext uri="{BB962C8B-B14F-4D97-AF65-F5344CB8AC3E}">
        <p14:creationId xmlns:p14="http://schemas.microsoft.com/office/powerpoint/2010/main" val="2546394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22</a:t>
            </a:fld>
            <a:endParaRPr lang="es-MX"/>
          </a:p>
        </p:txBody>
      </p:sp>
    </p:spTree>
    <p:extLst>
      <p:ext uri="{BB962C8B-B14F-4D97-AF65-F5344CB8AC3E}">
        <p14:creationId xmlns:p14="http://schemas.microsoft.com/office/powerpoint/2010/main" val="2925482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23</a:t>
            </a:fld>
            <a:endParaRPr lang="es-MX"/>
          </a:p>
        </p:txBody>
      </p:sp>
    </p:spTree>
    <p:extLst>
      <p:ext uri="{BB962C8B-B14F-4D97-AF65-F5344CB8AC3E}">
        <p14:creationId xmlns:p14="http://schemas.microsoft.com/office/powerpoint/2010/main" val="2105826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24</a:t>
            </a:fld>
            <a:endParaRPr lang="es-MX"/>
          </a:p>
        </p:txBody>
      </p:sp>
    </p:spTree>
    <p:extLst>
      <p:ext uri="{BB962C8B-B14F-4D97-AF65-F5344CB8AC3E}">
        <p14:creationId xmlns:p14="http://schemas.microsoft.com/office/powerpoint/2010/main" val="4227474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25</a:t>
            </a:fld>
            <a:endParaRPr lang="es-MX"/>
          </a:p>
        </p:txBody>
      </p:sp>
    </p:spTree>
    <p:extLst>
      <p:ext uri="{BB962C8B-B14F-4D97-AF65-F5344CB8AC3E}">
        <p14:creationId xmlns:p14="http://schemas.microsoft.com/office/powerpoint/2010/main" val="3678507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26</a:t>
            </a:fld>
            <a:endParaRPr lang="es-MX"/>
          </a:p>
        </p:txBody>
      </p:sp>
    </p:spTree>
    <p:extLst>
      <p:ext uri="{BB962C8B-B14F-4D97-AF65-F5344CB8AC3E}">
        <p14:creationId xmlns:p14="http://schemas.microsoft.com/office/powerpoint/2010/main" val="2441442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9955FA10-070C-4AD8-9A3A-D92AB9BF382A}" type="slidenum">
              <a:rPr lang="es-MX" smtClean="0"/>
              <a:t>27</a:t>
            </a:fld>
            <a:endParaRPr lang="es-MX"/>
          </a:p>
        </p:txBody>
      </p:sp>
    </p:spTree>
    <p:extLst>
      <p:ext uri="{BB962C8B-B14F-4D97-AF65-F5344CB8AC3E}">
        <p14:creationId xmlns:p14="http://schemas.microsoft.com/office/powerpoint/2010/main" val="821326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97226CBA-E897-4B3E-B48C-E178C4CDE1AE}" type="slidenum">
              <a:rPr lang="es-ES" smtClean="0"/>
              <a:pPr>
                <a:defRPr/>
              </a:pPr>
              <a:t>28</a:t>
            </a:fld>
            <a:endParaRPr lang="es-ES"/>
          </a:p>
        </p:txBody>
      </p:sp>
    </p:spTree>
    <p:extLst>
      <p:ext uri="{BB962C8B-B14F-4D97-AF65-F5344CB8AC3E}">
        <p14:creationId xmlns:p14="http://schemas.microsoft.com/office/powerpoint/2010/main" val="3427316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97226CBA-E897-4B3E-B48C-E178C4CDE1AE}" type="slidenum">
              <a:rPr lang="es-ES" smtClean="0"/>
              <a:pPr>
                <a:defRPr/>
              </a:pPr>
              <a:t>29</a:t>
            </a:fld>
            <a:endParaRPr lang="es-ES"/>
          </a:p>
        </p:txBody>
      </p:sp>
    </p:spTree>
    <p:extLst>
      <p:ext uri="{BB962C8B-B14F-4D97-AF65-F5344CB8AC3E}">
        <p14:creationId xmlns:p14="http://schemas.microsoft.com/office/powerpoint/2010/main" val="330104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3</a:t>
            </a:fld>
            <a:endParaRPr lang="es-MX"/>
          </a:p>
        </p:txBody>
      </p:sp>
    </p:spTree>
    <p:extLst>
      <p:ext uri="{BB962C8B-B14F-4D97-AF65-F5344CB8AC3E}">
        <p14:creationId xmlns:p14="http://schemas.microsoft.com/office/powerpoint/2010/main" val="1653084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97226CBA-E897-4B3E-B48C-E178C4CDE1AE}" type="slidenum">
              <a:rPr lang="es-ES" smtClean="0"/>
              <a:pPr>
                <a:defRPr/>
              </a:pPr>
              <a:t>30</a:t>
            </a:fld>
            <a:endParaRPr lang="es-ES"/>
          </a:p>
        </p:txBody>
      </p:sp>
    </p:spTree>
    <p:extLst>
      <p:ext uri="{BB962C8B-B14F-4D97-AF65-F5344CB8AC3E}">
        <p14:creationId xmlns:p14="http://schemas.microsoft.com/office/powerpoint/2010/main" val="3020175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97226CBA-E897-4B3E-B48C-E178C4CDE1AE}" type="slidenum">
              <a:rPr lang="es-ES" smtClean="0"/>
              <a:pPr>
                <a:defRPr/>
              </a:pPr>
              <a:t>31</a:t>
            </a:fld>
            <a:endParaRPr lang="es-ES"/>
          </a:p>
        </p:txBody>
      </p:sp>
    </p:spTree>
    <p:extLst>
      <p:ext uri="{BB962C8B-B14F-4D97-AF65-F5344CB8AC3E}">
        <p14:creationId xmlns:p14="http://schemas.microsoft.com/office/powerpoint/2010/main" val="997937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97226CBA-E897-4B3E-B48C-E178C4CDE1AE}" type="slidenum">
              <a:rPr lang="es-ES" smtClean="0"/>
              <a:pPr>
                <a:defRPr/>
              </a:pPr>
              <a:t>32</a:t>
            </a:fld>
            <a:endParaRPr lang="es-ES"/>
          </a:p>
        </p:txBody>
      </p:sp>
    </p:spTree>
    <p:extLst>
      <p:ext uri="{BB962C8B-B14F-4D97-AF65-F5344CB8AC3E}">
        <p14:creationId xmlns:p14="http://schemas.microsoft.com/office/powerpoint/2010/main" val="2022357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97226CBA-E897-4B3E-B48C-E178C4CDE1AE}" type="slidenum">
              <a:rPr lang="es-ES" smtClean="0"/>
              <a:pPr>
                <a:defRPr/>
              </a:pPr>
              <a:t>33</a:t>
            </a:fld>
            <a:endParaRPr lang="es-ES"/>
          </a:p>
        </p:txBody>
      </p:sp>
    </p:spTree>
    <p:extLst>
      <p:ext uri="{BB962C8B-B14F-4D97-AF65-F5344CB8AC3E}">
        <p14:creationId xmlns:p14="http://schemas.microsoft.com/office/powerpoint/2010/main" val="295986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97226CBA-E897-4B3E-B48C-E178C4CDE1AE}" type="slidenum">
              <a:rPr lang="es-ES" smtClean="0"/>
              <a:pPr>
                <a:defRPr/>
              </a:pPr>
              <a:t>34</a:t>
            </a:fld>
            <a:endParaRPr lang="es-ES"/>
          </a:p>
        </p:txBody>
      </p:sp>
    </p:spTree>
    <p:extLst>
      <p:ext uri="{BB962C8B-B14F-4D97-AF65-F5344CB8AC3E}">
        <p14:creationId xmlns:p14="http://schemas.microsoft.com/office/powerpoint/2010/main" val="2834232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97226CBA-E897-4B3E-B48C-E178C4CDE1AE}" type="slidenum">
              <a:rPr lang="es-ES" smtClean="0"/>
              <a:pPr>
                <a:defRPr/>
              </a:pPr>
              <a:t>35</a:t>
            </a:fld>
            <a:endParaRPr lang="es-ES"/>
          </a:p>
        </p:txBody>
      </p:sp>
    </p:spTree>
    <p:extLst>
      <p:ext uri="{BB962C8B-B14F-4D97-AF65-F5344CB8AC3E}">
        <p14:creationId xmlns:p14="http://schemas.microsoft.com/office/powerpoint/2010/main" val="2469799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97226CBA-E897-4B3E-B48C-E178C4CDE1AE}" type="slidenum">
              <a:rPr lang="es-ES" smtClean="0"/>
              <a:pPr>
                <a:defRPr/>
              </a:pPr>
              <a:t>36</a:t>
            </a:fld>
            <a:endParaRPr lang="es-ES"/>
          </a:p>
        </p:txBody>
      </p:sp>
    </p:spTree>
    <p:extLst>
      <p:ext uri="{BB962C8B-B14F-4D97-AF65-F5344CB8AC3E}">
        <p14:creationId xmlns:p14="http://schemas.microsoft.com/office/powerpoint/2010/main" val="270857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97226CBA-E897-4B3E-B48C-E178C4CDE1AE}" type="slidenum">
              <a:rPr lang="es-ES" smtClean="0"/>
              <a:pPr>
                <a:defRPr/>
              </a:pPr>
              <a:t>37</a:t>
            </a:fld>
            <a:endParaRPr lang="es-ES"/>
          </a:p>
        </p:txBody>
      </p:sp>
    </p:spTree>
    <p:extLst>
      <p:ext uri="{BB962C8B-B14F-4D97-AF65-F5344CB8AC3E}">
        <p14:creationId xmlns:p14="http://schemas.microsoft.com/office/powerpoint/2010/main" val="3320505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9955FA10-070C-4AD8-9A3A-D92AB9BF382A}" type="slidenum">
              <a:rPr lang="es-MX" smtClean="0"/>
              <a:t>38</a:t>
            </a:fld>
            <a:endParaRPr lang="es-MX"/>
          </a:p>
        </p:txBody>
      </p:sp>
    </p:spTree>
    <p:extLst>
      <p:ext uri="{BB962C8B-B14F-4D97-AF65-F5344CB8AC3E}">
        <p14:creationId xmlns:p14="http://schemas.microsoft.com/office/powerpoint/2010/main" val="3388969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9955FA10-070C-4AD8-9A3A-D92AB9BF382A}" type="slidenum">
              <a:rPr lang="es-MX" smtClean="0"/>
              <a:t>39</a:t>
            </a:fld>
            <a:endParaRPr lang="es-MX"/>
          </a:p>
        </p:txBody>
      </p:sp>
    </p:spTree>
    <p:extLst>
      <p:ext uri="{BB962C8B-B14F-4D97-AF65-F5344CB8AC3E}">
        <p14:creationId xmlns:p14="http://schemas.microsoft.com/office/powerpoint/2010/main" val="239830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4</a:t>
            </a:fld>
            <a:endParaRPr lang="es-MX"/>
          </a:p>
        </p:txBody>
      </p:sp>
    </p:spTree>
    <p:extLst>
      <p:ext uri="{BB962C8B-B14F-4D97-AF65-F5344CB8AC3E}">
        <p14:creationId xmlns:p14="http://schemas.microsoft.com/office/powerpoint/2010/main" val="4197193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9955FA10-070C-4AD8-9A3A-D92AB9BF382A}" type="slidenum">
              <a:rPr lang="es-MX" smtClean="0"/>
              <a:t>40</a:t>
            </a:fld>
            <a:endParaRPr lang="es-MX"/>
          </a:p>
        </p:txBody>
      </p:sp>
    </p:spTree>
    <p:extLst>
      <p:ext uri="{BB962C8B-B14F-4D97-AF65-F5344CB8AC3E}">
        <p14:creationId xmlns:p14="http://schemas.microsoft.com/office/powerpoint/2010/main" val="1448062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9955FA10-070C-4AD8-9A3A-D92AB9BF382A}" type="slidenum">
              <a:rPr lang="es-MX" smtClean="0"/>
              <a:t>41</a:t>
            </a:fld>
            <a:endParaRPr lang="es-MX"/>
          </a:p>
        </p:txBody>
      </p:sp>
    </p:spTree>
    <p:extLst>
      <p:ext uri="{BB962C8B-B14F-4D97-AF65-F5344CB8AC3E}">
        <p14:creationId xmlns:p14="http://schemas.microsoft.com/office/powerpoint/2010/main" val="12580505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9955FA10-070C-4AD8-9A3A-D92AB9BF382A}" type="slidenum">
              <a:rPr lang="es-MX" smtClean="0"/>
              <a:t>42</a:t>
            </a:fld>
            <a:endParaRPr lang="es-MX"/>
          </a:p>
        </p:txBody>
      </p:sp>
    </p:spTree>
    <p:extLst>
      <p:ext uri="{BB962C8B-B14F-4D97-AF65-F5344CB8AC3E}">
        <p14:creationId xmlns:p14="http://schemas.microsoft.com/office/powerpoint/2010/main" val="3018138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9955FA10-070C-4AD8-9A3A-D92AB9BF382A}" type="slidenum">
              <a:rPr lang="es-MX" smtClean="0"/>
              <a:t>43</a:t>
            </a:fld>
            <a:endParaRPr lang="es-MX"/>
          </a:p>
        </p:txBody>
      </p:sp>
    </p:spTree>
    <p:extLst>
      <p:ext uri="{BB962C8B-B14F-4D97-AF65-F5344CB8AC3E}">
        <p14:creationId xmlns:p14="http://schemas.microsoft.com/office/powerpoint/2010/main" val="1754720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9955FA10-070C-4AD8-9A3A-D92AB9BF382A}" type="slidenum">
              <a:rPr lang="es-MX" smtClean="0"/>
              <a:t>44</a:t>
            </a:fld>
            <a:endParaRPr lang="es-MX"/>
          </a:p>
        </p:txBody>
      </p:sp>
    </p:spTree>
    <p:extLst>
      <p:ext uri="{BB962C8B-B14F-4D97-AF65-F5344CB8AC3E}">
        <p14:creationId xmlns:p14="http://schemas.microsoft.com/office/powerpoint/2010/main" val="41071336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9955FA10-070C-4AD8-9A3A-D92AB9BF382A}" type="slidenum">
              <a:rPr lang="es-MX" smtClean="0"/>
              <a:t>45</a:t>
            </a:fld>
            <a:endParaRPr lang="es-MX"/>
          </a:p>
        </p:txBody>
      </p:sp>
    </p:spTree>
    <p:extLst>
      <p:ext uri="{BB962C8B-B14F-4D97-AF65-F5344CB8AC3E}">
        <p14:creationId xmlns:p14="http://schemas.microsoft.com/office/powerpoint/2010/main" val="230875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5</a:t>
            </a:fld>
            <a:endParaRPr lang="es-MX"/>
          </a:p>
        </p:txBody>
      </p:sp>
    </p:spTree>
    <p:extLst>
      <p:ext uri="{BB962C8B-B14F-4D97-AF65-F5344CB8AC3E}">
        <p14:creationId xmlns:p14="http://schemas.microsoft.com/office/powerpoint/2010/main" val="223664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6</a:t>
            </a:fld>
            <a:endParaRPr lang="es-MX"/>
          </a:p>
        </p:txBody>
      </p:sp>
    </p:spTree>
    <p:extLst>
      <p:ext uri="{BB962C8B-B14F-4D97-AF65-F5344CB8AC3E}">
        <p14:creationId xmlns:p14="http://schemas.microsoft.com/office/powerpoint/2010/main" val="349312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7</a:t>
            </a:fld>
            <a:endParaRPr lang="es-MX"/>
          </a:p>
        </p:txBody>
      </p:sp>
    </p:spTree>
    <p:extLst>
      <p:ext uri="{BB962C8B-B14F-4D97-AF65-F5344CB8AC3E}">
        <p14:creationId xmlns:p14="http://schemas.microsoft.com/office/powerpoint/2010/main" val="3193944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8</a:t>
            </a:fld>
            <a:endParaRPr lang="es-MX"/>
          </a:p>
        </p:txBody>
      </p:sp>
    </p:spTree>
    <p:extLst>
      <p:ext uri="{BB962C8B-B14F-4D97-AF65-F5344CB8AC3E}">
        <p14:creationId xmlns:p14="http://schemas.microsoft.com/office/powerpoint/2010/main" val="141373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0E1390F7-112E-4F4B-B16D-531D06B15F51}" type="slidenum">
              <a:rPr lang="es-MX" smtClean="0"/>
              <a:t>9</a:t>
            </a:fld>
            <a:endParaRPr lang="es-MX"/>
          </a:p>
        </p:txBody>
      </p:sp>
    </p:spTree>
    <p:extLst>
      <p:ext uri="{BB962C8B-B14F-4D97-AF65-F5344CB8AC3E}">
        <p14:creationId xmlns:p14="http://schemas.microsoft.com/office/powerpoint/2010/main" val="127605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7746F811-ABF2-46F5-9506-8C0D5418B50D}" type="datetimeFigureOut">
              <a:rPr lang="es-MX" smtClean="0"/>
              <a:t>18/09/2013</a:t>
            </a:fld>
            <a:endParaRPr lang="es-MX"/>
          </a:p>
        </p:txBody>
      </p:sp>
      <p:sp>
        <p:nvSpPr>
          <p:cNvPr id="8" name="Slide Number Placeholder 7"/>
          <p:cNvSpPr>
            <a:spLocks noGrp="1"/>
          </p:cNvSpPr>
          <p:nvPr>
            <p:ph type="sldNum" sz="quarter" idx="11"/>
          </p:nvPr>
        </p:nvSpPr>
        <p:spPr/>
        <p:txBody>
          <a:bodyPr/>
          <a:lstStyle/>
          <a:p>
            <a:fld id="{5510F1EC-B1FB-4261-84E0-C002A7D80E6E}" type="slidenum">
              <a:rPr lang="es-MX" smtClean="0"/>
              <a:t>‹Nº›</a:t>
            </a:fld>
            <a:endParaRPr lang="es-MX"/>
          </a:p>
        </p:txBody>
      </p:sp>
      <p:sp>
        <p:nvSpPr>
          <p:cNvPr id="9" name="Footer Placeholder 8"/>
          <p:cNvSpPr>
            <a:spLocks noGrp="1"/>
          </p:cNvSpPr>
          <p:nvPr>
            <p:ph type="ftr" sz="quarter" idx="12"/>
          </p:nvPr>
        </p:nvSpPr>
        <p:spPr/>
        <p:txBody>
          <a:body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746F811-ABF2-46F5-9506-8C0D5418B50D}" type="datetimeFigureOut">
              <a:rPr lang="es-MX" smtClean="0"/>
              <a:t>18/09/2013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510F1EC-B1FB-4261-84E0-C002A7D80E6E}"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746F811-ABF2-46F5-9506-8C0D5418B50D}" type="datetimeFigureOut">
              <a:rPr lang="es-MX" smtClean="0"/>
              <a:t>18/09/2013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510F1EC-B1FB-4261-84E0-C002A7D80E6E}"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MX"/>
          </a:p>
        </p:txBody>
      </p:sp>
      <p:sp>
        <p:nvSpPr>
          <p:cNvPr id="3" name="2 Marcador de imágenes prediseñadas"/>
          <p:cNvSpPr>
            <a:spLocks noGrp="1"/>
          </p:cNvSpPr>
          <p:nvPr>
            <p:ph type="clipArt" sz="half" idx="1"/>
          </p:nvPr>
        </p:nvSpPr>
        <p:spPr>
          <a:xfrm>
            <a:off x="685800" y="1981200"/>
            <a:ext cx="3810000" cy="4114800"/>
          </a:xfrm>
        </p:spPr>
        <p:txBody>
          <a:bodyPr/>
          <a:lstStyle/>
          <a:p>
            <a:endParaRPr lang="es-MX"/>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685800" y="62484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fld id="{9E6A0904-B1A7-457A-98E7-860C7E37BBEC}" type="slidenum">
              <a:rPr lang="es-ES"/>
              <a:pPr/>
              <a:t>‹Nº›</a:t>
            </a:fld>
            <a:endParaRPr lang="es-ES"/>
          </a:p>
        </p:txBody>
      </p:sp>
    </p:spTree>
    <p:extLst>
      <p:ext uri="{BB962C8B-B14F-4D97-AF65-F5344CB8AC3E}">
        <p14:creationId xmlns:p14="http://schemas.microsoft.com/office/powerpoint/2010/main" val="221240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7746F811-ABF2-46F5-9506-8C0D5418B50D}" type="datetimeFigureOut">
              <a:rPr lang="es-MX" smtClean="0"/>
              <a:t>18/09/2013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510F1EC-B1FB-4261-84E0-C002A7D80E6E}"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746F811-ABF2-46F5-9506-8C0D5418B50D}" type="datetimeFigureOut">
              <a:rPr lang="es-MX" smtClean="0"/>
              <a:t>18/09/2013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510F1EC-B1FB-4261-84E0-C002A7D80E6E}" type="slidenum">
              <a:rPr lang="es-MX" smtClean="0"/>
              <a:t>‹Nº›</a:t>
            </a:fld>
            <a:endParaRPr lang="es-MX"/>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7746F811-ABF2-46F5-9506-8C0D5418B50D}" type="datetimeFigureOut">
              <a:rPr lang="es-MX" smtClean="0"/>
              <a:t>18/09/2013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510F1EC-B1FB-4261-84E0-C002A7D80E6E}" type="slidenum">
              <a:rPr lang="es-MX" smtClean="0"/>
              <a:t>‹Nº›</a:t>
            </a:fld>
            <a:endParaRPr lang="es-MX"/>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746F811-ABF2-46F5-9506-8C0D5418B50D}" type="datetimeFigureOut">
              <a:rPr lang="es-MX" smtClean="0"/>
              <a:t>18/09/2013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510F1EC-B1FB-4261-84E0-C002A7D80E6E}" type="slidenum">
              <a:rPr lang="es-MX" smtClean="0"/>
              <a:t>‹Nº›</a:t>
            </a:fld>
            <a:endParaRPr lang="es-MX"/>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746F811-ABF2-46F5-9506-8C0D5418B50D}" type="datetimeFigureOut">
              <a:rPr lang="es-MX" smtClean="0"/>
              <a:t>18/09/2013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510F1EC-B1FB-4261-84E0-C002A7D80E6E}"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6F811-ABF2-46F5-9506-8C0D5418B50D}" type="datetimeFigureOut">
              <a:rPr lang="es-MX" smtClean="0"/>
              <a:t>18/09/2013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510F1EC-B1FB-4261-84E0-C002A7D80E6E}"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746F811-ABF2-46F5-9506-8C0D5418B50D}" type="datetimeFigureOut">
              <a:rPr lang="es-MX" smtClean="0"/>
              <a:t>18/09/2013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510F1EC-B1FB-4261-84E0-C002A7D80E6E}"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746F811-ABF2-46F5-9506-8C0D5418B50D}" type="datetimeFigureOut">
              <a:rPr lang="es-MX" smtClean="0"/>
              <a:t>18/09/2013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510F1EC-B1FB-4261-84E0-C002A7D80E6E}"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746F811-ABF2-46F5-9506-8C0D5418B50D}" type="datetimeFigureOut">
              <a:rPr lang="es-MX" smtClean="0"/>
              <a:t>18/09/2013</a:t>
            </a:fld>
            <a:endParaRPr lang="es-MX"/>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MX"/>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510F1EC-B1FB-4261-84E0-C002A7D80E6E}" type="slidenum">
              <a:rPr lang="es-MX" smtClean="0"/>
              <a:t>‹Nº›</a:t>
            </a:fld>
            <a:endParaRPr lang="es-MX"/>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onografias.com/trabajos13/memor/memor.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monografias.com/Computacion/Programacion/" TargetMode="External"/><Relationship Id="rId4" Type="http://schemas.openxmlformats.org/officeDocument/2006/relationships/hyperlink" Target="http://www.monografias.com/trabajos11/basda/basda.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onografias.com/Fisica/index.shtml" TargetMode="External"/><Relationship Id="rId7" Type="http://schemas.openxmlformats.org/officeDocument/2006/relationships/hyperlink" Target="http://www.monografias.com/trabajos14/trmnpot/trmnpot.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monografias.com/trabajos14/dinamica-grupos/dinamica-grupos.shtml" TargetMode="External"/><Relationship Id="rId5" Type="http://schemas.openxmlformats.org/officeDocument/2006/relationships/hyperlink" Target="http://www.monografias.com/trabajos5/sisope/sisope2.shtml" TargetMode="External"/><Relationship Id="rId4" Type="http://schemas.openxmlformats.org/officeDocument/2006/relationships/hyperlink" Target="http://www.monografias.com/trabajos5/estat/estat.s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monografias.com/trabajos5/estat/estat.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monografias.com/trabajos14/dinamica-grupos/dinamica-grupos.s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ercadolibre.com.mx/jm/pms?site=272025&amp;id=2021&amp;as_opt=/jm/item?site=MLM$$id=823481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monografias.com/trabajos15/direccion/direccion.shtm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6.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http://images.google.com.mx/imgres?imgurl=http://www.coltonpd.org/assets/images/plotter.jpg&amp;imgrefurl=http://www.coltonpd.org/mainpages/srvcsdiv.htm&amp;h=245&amp;w=300&amp;sz=15&amp;tbnid=fTZkE0lu2lEJ:&amp;tbnh=90&amp;tbnw=111&amp;hl=es&amp;start=3&amp;prev=/images?q=define:PLOTTER&amp;hl=es&amp;lr=lang_es&amp;sa=N" TargetMode="External"/><Relationship Id="rId5" Type="http://schemas.openxmlformats.org/officeDocument/2006/relationships/hyperlink" Target="http://www.monografias.com/trabajos5/elso/elso.shtml" TargetMode="External"/><Relationship Id="rId4" Type="http://schemas.openxmlformats.org/officeDocument/2006/relationships/hyperlink" Target="http://www.monografias.com/trabajos15/kinesiologia-biomecanica/kinesiologia-biomecanica.shtml"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monografias.com/trabajos5/colarq/colarq.shtml" TargetMode="External"/><Relationship Id="rId7" Type="http://schemas.openxmlformats.org/officeDocument/2006/relationships/hyperlink" Target="http://www.monografias.com/trabajos15/metodos-creativos/metodos-creativos.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monografias.com/trabajos3/color/color.shtml" TargetMode="External"/><Relationship Id="rId5" Type="http://schemas.openxmlformats.org/officeDocument/2006/relationships/hyperlink" Target="http://www.monografias.com/trabajos7/imco/imco.shtml" TargetMode="External"/><Relationship Id="rId4" Type="http://schemas.openxmlformats.org/officeDocument/2006/relationships/hyperlink" Target="http://www.monografias.com/trabajos5/recicla/recicla.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onografias.com/trabajos15/computadoras/computadoras.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es.wikipedia.org/wiki/Monitor" TargetMode="External"/><Relationship Id="rId4" Type="http://schemas.openxmlformats.org/officeDocument/2006/relationships/hyperlink" Target="http://www.monografias.com/trabajos12/eticaplic/eticaplic.shtm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images.google.com.mx/imgres?imgurl=http://www.acteck.com.mx/microfonos/am350.gif&amp;imgrefurl=http://www.deremate.com.mx/accdb/viewitem.asp?IDI=7886761&amp;sh=1&amp;h=200&amp;w=154&amp;sz=8&amp;tbnid=WN2CaX_ZC2cJ:&amp;tbnh=99&amp;tbnw=76&amp;hl=es&amp;start=7&amp;prev=/images?q=microfono+para+pc&amp;hl=es&amp;lr=lang_es&amp;sa=N" TargetMode="External"/><Relationship Id="rId3" Type="http://schemas.openxmlformats.org/officeDocument/2006/relationships/hyperlink" Target="http://www.monografias.com/trabajos/laser/laser.shtml" TargetMode="External"/><Relationship Id="rId7" Type="http://schemas.openxmlformats.org/officeDocument/2006/relationships/hyperlink" Target="http://www.monografias.com/trabajos14/medios-comunicacion/medios-comunicacion.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monografias.com/trabajos11/basda/basda.shtml" TargetMode="External"/><Relationship Id="rId11" Type="http://schemas.openxmlformats.org/officeDocument/2006/relationships/image" Target="http://images.google.com.mx/images?q=tbn:ctM0v86Q7DgJ:www.hl.cl/imagenes/lectorlaserdetalle.jpg" TargetMode="External"/><Relationship Id="rId5" Type="http://schemas.openxmlformats.org/officeDocument/2006/relationships/hyperlink" Target="http://www.monografias.com/trabajos7/sisinf/sisinf.shtml" TargetMode="External"/><Relationship Id="rId10" Type="http://schemas.openxmlformats.org/officeDocument/2006/relationships/image" Target="../media/image12.jpeg"/><Relationship Id="rId4" Type="http://schemas.openxmlformats.org/officeDocument/2006/relationships/hyperlink" Target="http://www.monografias.com/trabajos13/histarte/histarte.shtml" TargetMode="External"/><Relationship Id="rId9" Type="http://schemas.openxmlformats.org/officeDocument/2006/relationships/hyperlink" Target="http://images.google.com.mx/imgres?imgurl=http://www.ioline.com/image/studioa_full.jpg&amp;imgrefurl=http://www.ioline.com/apparel/studioa.html&amp;h=402&amp;w=400&amp;sz=26&amp;tbnid=6gUgKEpCCksJ:&amp;tbnh=120&amp;tbnw=119&amp;hl=es&amp;start=2&amp;prev=/images?q=define:PLOTTER&amp;hl=es&amp;lr=lang_es&amp;sa=N"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oleObject" Target="../embeddings/oleObject4.bin"/><Relationship Id="rId4" Type="http://schemas.openxmlformats.org/officeDocument/2006/relationships/hyperlink" Target="http://images.google.com.mx/imgres?imgurl=http://www.hl.cl/imagenes/lectorlaserdetalle.jpg&amp;imgrefurl=http://www.hl.cl/codigodebarra/lectorlasercentral.htm&amp;h=176&amp;w=208&amp;sz=4&amp;tbnid=ctM0v86Q7DgJ:&amp;tbnh=84&amp;tbnw=100&amp;hl=es&amp;start=5&amp;prev=/images?q=le%20"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21.xml"/><Relationship Id="rId7" Type="http://schemas.openxmlformats.org/officeDocument/2006/relationships/hyperlink" Target="http://www.monografias.com/trabajos12/comptcn/comptcn.shtml"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oleObject" Target="../embeddings/oleObject5.bin"/><Relationship Id="rId4" Type="http://schemas.openxmlformats.org/officeDocument/2006/relationships/hyperlink" Target="http://www.monografias.com/trabajos5/natlu/natlu.shtml" TargetMode="External"/></Relationships>
</file>

<file path=ppt/slides/_rels/slide2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monografias.com/trabajos13/cinemat/cinemat2.shtml" TargetMode="External"/><Relationship Id="rId3" Type="http://schemas.openxmlformats.org/officeDocument/2006/relationships/hyperlink" Target="http://www.monografias.com/trabajos5/plasti/plasti.shtml" TargetMode="External"/><Relationship Id="rId7" Type="http://schemas.openxmlformats.org/officeDocument/2006/relationships/hyperlink" Target="http://www.monografias.com/trabajos11/trimpres/trimpres.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monografias.com/trabajos15/llave-exito/llave-exito.shtml" TargetMode="External"/><Relationship Id="rId5" Type="http://schemas.openxmlformats.org/officeDocument/2006/relationships/hyperlink" Target="http://www.monografias.com/Tecnologia/index.shtml" TargetMode="External"/><Relationship Id="rId10" Type="http://schemas.openxmlformats.org/officeDocument/2006/relationships/hyperlink" Target="http://www.monografias.com/trabajos5/elso/elso.shtml" TargetMode="External"/><Relationship Id="rId4" Type="http://schemas.openxmlformats.org/officeDocument/2006/relationships/hyperlink" Target="http://www.monografias.com/trabajos11/conge/conge.shtml" TargetMode="External"/><Relationship Id="rId9" Type="http://schemas.openxmlformats.org/officeDocument/2006/relationships/hyperlink" Target="http://www.monografias.com/trabajos16/fijacion-precios/fijacion-precios.shtml" TargetMode="External"/></Relationships>
</file>

<file path=ppt/slides/_rels/slide2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images.google.com.mx/imgres?imgurl=https://www.odlikasi.hr/odlikasishop/img_konfiguracija/Logitech%20Joystick%20Force%203D%20FF.jpg&amp;imgrefurl=https://www.odlikasi.hr/odlikasishop/ListaArtikala.aspx?idKat=10&amp;h=548&amp;w=450&amp;sz=24&amp;tbnid=DN9esXd18tMJ:&amp;tbnh=130&amp;tbnw=106&amp;hl=es&amp;start=3&amp;prev=/images?q=joystick&amp;hl=es&amp;lr=lang_es" TargetMode="External"/><Relationship Id="rId5" Type="http://schemas.openxmlformats.org/officeDocument/2006/relationships/hyperlink" Target="http://www.monografias.com/trabajos11/teosis/teosis.shtml" TargetMode="External"/><Relationship Id="rId4" Type="http://schemas.openxmlformats.org/officeDocument/2006/relationships/hyperlink" Target="http://www.monografias.com/trabajos/ofertaydemanda/ofertaydemanda.shtml"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5.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hyperlink" Target="http://images.google.com.mx/imgres?imgurl=http://www.coltonpd.org/assets/images/plotter.jpg&amp;imgrefurl=http://www.coltonpd.org/mainpages/srvcsdiv.htm&amp;h=245&amp;w=300&amp;sz=15&amp;tbnid=fTZkE0lu2lEJ:&amp;tbnh=90&amp;tbnw=111&amp;hl=es&amp;start=3&amp;prev=/images?q=define:PLOTTER&amp;hl=es&amp;lr=lang_es&amp;sa=N" TargetMode="External"/><Relationship Id="rId5" Type="http://schemas.openxmlformats.org/officeDocument/2006/relationships/audio" Target="../media/audio2.wav"/><Relationship Id="rId4" Type="http://schemas.openxmlformats.org/officeDocument/2006/relationships/audio" Target="../media/audio8.wav"/></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mercadolibre.com.mx/jm/pms?site=272025&amp;id=2021&amp;as_opt=/jm/item?site=MLM$$id=8234819"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19.png"/><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33.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png"/><Relationship Id="rId5" Type="http://schemas.openxmlformats.org/officeDocument/2006/relationships/oleObject" Target="../embeddings/oleObject9.bin"/><Relationship Id="rId4" Type="http://schemas.openxmlformats.org/officeDocument/2006/relationships/hyperlink" Target="http://images.google.com.mx/imgres?imgurl=http://www.mercadolibre.com.ar/org-img/items/MLA/012005/13445014_5266.jpg&amp;imgrefurl=http://mouses.guiaplus.com.ar/serial.php&amp;h=90&amp;w=90&amp;sz=4&amp;tbnid=OaleWMw4zIAJ:&amp;tbnh=74&amp;tbnw=74&amp;hl=es&amp;start=39&amp;prev=/images?q=mouses++para+pc&amp;start=20&amp;hl=es&amp;lr=lang_es&amp;sa=N"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3.png"/><Relationship Id="rId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9.png"/><Relationship Id="rId4" Type="http://schemas.openxmlformats.org/officeDocument/2006/relationships/oleObject" Target="../embeddings/oleObject12.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36.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4.bin"/><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audio" Target="../media/audio5.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images.google.com.mx/imgres?imgurl=http://www.zdnet.co.uk/reviews/graphics/2002/05/intel-845g.jpg&amp;imgrefurl=http://reviews.zdnet.co.uk/hardware/motherboards/0,39023955,10000604,00.htm&amp;h=258&amp;w=276&amp;sz=16&amp;tbnid=uVV6qcDb7bMJ:&amp;tbnh=101&amp;tbnw=109&amp;hl=es&amp;start=2&amp;prev=/images?q=procesador&amp;hl=es&amp;lr=&amp;sa=N" TargetMode="External"/><Relationship Id="rId4" Type="http://schemas.openxmlformats.org/officeDocument/2006/relationships/audio" Target="../media/audio6.wav"/></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6000" b="-86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4584" y="1508227"/>
            <a:ext cx="4248472" cy="1142984"/>
          </a:xfrm>
        </p:spPr>
        <p:txBody>
          <a:bodyPr>
            <a:normAutofit fontScale="90000"/>
          </a:bodyPr>
          <a:lstStyle/>
          <a:p>
            <a:r>
              <a:rPr lang="es-ES_tradnl" dirty="0" smtClean="0"/>
              <a:t>Clase</a:t>
            </a:r>
            <a:br>
              <a:rPr lang="es-ES_tradnl" dirty="0" smtClean="0"/>
            </a:br>
            <a:r>
              <a:rPr lang="es-ES_tradnl" dirty="0" smtClean="0"/>
              <a:t> 1 </a:t>
            </a:r>
            <a:br>
              <a:rPr lang="es-ES_tradnl" dirty="0" smtClean="0"/>
            </a:br>
            <a:endParaRPr lang="es-MX" sz="3100" dirty="0"/>
          </a:p>
        </p:txBody>
      </p:sp>
      <p:sp>
        <p:nvSpPr>
          <p:cNvPr id="4" name="3 Rectángulo"/>
          <p:cNvSpPr/>
          <p:nvPr/>
        </p:nvSpPr>
        <p:spPr>
          <a:xfrm>
            <a:off x="6429388" y="2079719"/>
            <a:ext cx="2714612" cy="3637919"/>
          </a:xfrm>
          <a:prstGeom prst="rect">
            <a:avLst/>
          </a:prstGeom>
        </p:spPr>
        <p:txBody>
          <a:bodyPr wrap="square">
            <a:spAutoFit/>
          </a:bodyPr>
          <a:lstStyle/>
          <a:p>
            <a:pPr lvl="0" algn="ctr">
              <a:spcBef>
                <a:spcPct val="20000"/>
              </a:spcBef>
            </a:pPr>
            <a:r>
              <a:rPr lang="es-ES_tradnl" sz="3200" dirty="0"/>
              <a:t>Objetivo</a:t>
            </a:r>
            <a:endParaRPr lang="es-ES_tradnl" sz="3200" dirty="0" smtClean="0">
              <a:solidFill>
                <a:srgbClr val="FF0000"/>
              </a:solidFill>
            </a:endParaRPr>
          </a:p>
          <a:p>
            <a:pPr lvl="0" algn="ctr">
              <a:spcBef>
                <a:spcPct val="20000"/>
              </a:spcBef>
            </a:pPr>
            <a:r>
              <a:rPr lang="es-ES_tradnl" sz="3200" dirty="0" smtClean="0">
                <a:solidFill>
                  <a:srgbClr val="FF0000"/>
                </a:solidFill>
              </a:rPr>
              <a:t>Conocer una computadora e identificar  Las partes que la conforman </a:t>
            </a:r>
            <a:endParaRPr lang="es-MX" sz="3200" dirty="0">
              <a:solidFill>
                <a:srgbClr val="FF0000"/>
              </a:solidFill>
            </a:endParaRPr>
          </a:p>
        </p:txBody>
      </p:sp>
      <p:sp>
        <p:nvSpPr>
          <p:cNvPr id="5" name="4 CuadroTexto"/>
          <p:cNvSpPr txBox="1"/>
          <p:nvPr/>
        </p:nvSpPr>
        <p:spPr>
          <a:xfrm>
            <a:off x="107504" y="2591906"/>
            <a:ext cx="2664296" cy="954107"/>
          </a:xfrm>
          <a:prstGeom prst="rect">
            <a:avLst/>
          </a:prstGeom>
          <a:noFill/>
        </p:spPr>
        <p:txBody>
          <a:bodyPr wrap="square" rtlCol="0">
            <a:spAutoFit/>
          </a:bodyPr>
          <a:lstStyle/>
          <a:p>
            <a:pPr algn="ctr"/>
            <a:r>
              <a:rPr lang="es-ES_tradnl" sz="2800" dirty="0">
                <a:solidFill>
                  <a:schemeClr val="bg2">
                    <a:lumMod val="50000"/>
                  </a:schemeClr>
                </a:solidFill>
              </a:rPr>
              <a:t>¿Qué es el </a:t>
            </a:r>
            <a:endParaRPr lang="es-ES_tradnl" sz="2800" dirty="0" smtClean="0">
              <a:solidFill>
                <a:schemeClr val="bg2">
                  <a:lumMod val="50000"/>
                </a:schemeClr>
              </a:solidFill>
            </a:endParaRPr>
          </a:p>
          <a:p>
            <a:pPr algn="ctr"/>
            <a:r>
              <a:rPr lang="es-ES_tradnl" sz="2800" dirty="0" smtClean="0">
                <a:solidFill>
                  <a:schemeClr val="bg2">
                    <a:lumMod val="50000"/>
                  </a:schemeClr>
                </a:solidFill>
              </a:rPr>
              <a:t>ordenador </a:t>
            </a:r>
            <a:r>
              <a:rPr lang="es-ES_tradnl" sz="2800" dirty="0">
                <a:solidFill>
                  <a:schemeClr val="bg2">
                    <a:lumMod val="50000"/>
                  </a:schemeClr>
                </a:solidFill>
              </a:rPr>
              <a:t>?</a:t>
            </a:r>
            <a:endParaRPr lang="es-MX" sz="2800" dirty="0">
              <a:solidFill>
                <a:schemeClr val="bg2">
                  <a:lumMod val="50000"/>
                </a:schemeClr>
              </a:solidFill>
            </a:endParaRPr>
          </a:p>
        </p:txBody>
      </p:sp>
    </p:spTree>
    <p:extLst>
      <p:ext uri="{BB962C8B-B14F-4D97-AF65-F5344CB8AC3E}">
        <p14:creationId xmlns:p14="http://schemas.microsoft.com/office/powerpoint/2010/main" val="269575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s-ES"/>
              <a:t>Tipos de memoria ROM</a:t>
            </a:r>
          </a:p>
        </p:txBody>
      </p:sp>
      <p:sp>
        <p:nvSpPr>
          <p:cNvPr id="15363" name="Rectangle 3"/>
          <p:cNvSpPr>
            <a:spLocks noGrp="1" noChangeArrowheads="1"/>
          </p:cNvSpPr>
          <p:nvPr>
            <p:ph idx="1"/>
          </p:nvPr>
        </p:nvSpPr>
        <p:spPr/>
        <p:txBody>
          <a:bodyPr/>
          <a:lstStyle/>
          <a:p>
            <a:pPr algn="just"/>
            <a:r>
              <a:rPr lang="es-ES" sz="2800">
                <a:cs typeface="Arial" charset="0"/>
              </a:rPr>
              <a:t>El término </a:t>
            </a:r>
            <a:r>
              <a:rPr lang="es-ES" sz="2800">
                <a:solidFill>
                  <a:srgbClr val="336600"/>
                </a:solidFill>
                <a:cs typeface="Arial" charset="0"/>
                <a:hlinkClick r:id="rId3"/>
              </a:rPr>
              <a:t>memoria</a:t>
            </a:r>
            <a:r>
              <a:rPr lang="es-ES" sz="2800">
                <a:cs typeface="Arial" charset="0"/>
              </a:rPr>
              <a:t> identifica el almacenaje de </a:t>
            </a:r>
            <a:r>
              <a:rPr lang="es-ES" sz="2800">
                <a:solidFill>
                  <a:srgbClr val="336600"/>
                </a:solidFill>
                <a:cs typeface="Arial" charset="0"/>
                <a:hlinkClick r:id="rId4"/>
              </a:rPr>
              <a:t>datos</a:t>
            </a:r>
            <a:r>
              <a:rPr lang="es-ES" sz="2800">
                <a:cs typeface="Arial" charset="0"/>
              </a:rPr>
              <a:t> que viene en forma de chips.</a:t>
            </a:r>
          </a:p>
          <a:p>
            <a:pPr algn="just">
              <a:buFont typeface="Wingdings" pitchFamily="2" charset="2"/>
              <a:buNone/>
            </a:pPr>
            <a:endParaRPr lang="es-ES" sz="2800">
              <a:cs typeface="Arial" charset="0"/>
            </a:endParaRPr>
          </a:p>
          <a:p>
            <a:pPr algn="just">
              <a:buFont typeface="Wingdings" pitchFamily="2" charset="2"/>
              <a:buNone/>
            </a:pPr>
            <a:r>
              <a:rPr lang="es-ES" sz="2800">
                <a:cs typeface="Arial" charset="0"/>
              </a:rPr>
              <a:t>PROM (memoria inalterable programable): Un PROM es un chip de memoria en la cual usted puede salvar un </a:t>
            </a:r>
            <a:r>
              <a:rPr lang="es-ES" sz="2800">
                <a:solidFill>
                  <a:srgbClr val="336600"/>
                </a:solidFill>
                <a:cs typeface="Arial" charset="0"/>
                <a:hlinkClick r:id="rId5"/>
              </a:rPr>
              <a:t>programa</a:t>
            </a:r>
            <a:r>
              <a:rPr lang="es-ES" sz="2800">
                <a:cs typeface="Arial" charset="0"/>
              </a:rPr>
              <a:t>. Pero una vez que se haya utilizado el PROM, usted no puede reusarlo para salvar algo más. Como las ROM, los PROMS son permanentes</a:t>
            </a:r>
            <a:r>
              <a:rPr lang="es-ES" sz="2800">
                <a:latin typeface="Arial" charset="0"/>
                <a:cs typeface="Arial" charset="0"/>
              </a:rPr>
              <a:t>. </a:t>
            </a:r>
          </a:p>
          <a:p>
            <a:pPr>
              <a:buFont typeface="Wingdings" pitchFamily="2" charset="2"/>
              <a:buNone/>
            </a:pPr>
            <a:endParaRPr lang="es-ES" sz="2800"/>
          </a:p>
        </p:txBody>
      </p:sp>
    </p:spTree>
    <p:extLst>
      <p:ext uri="{BB962C8B-B14F-4D97-AF65-F5344CB8AC3E}">
        <p14:creationId xmlns:p14="http://schemas.microsoft.com/office/powerpoint/2010/main" val="159895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a:t>Tipos de memoria ROM</a:t>
            </a:r>
          </a:p>
        </p:txBody>
      </p:sp>
      <p:sp>
        <p:nvSpPr>
          <p:cNvPr id="14339" name="Rectangle 3"/>
          <p:cNvSpPr>
            <a:spLocks noGrp="1" noChangeArrowheads="1"/>
          </p:cNvSpPr>
          <p:nvPr>
            <p:ph idx="1"/>
          </p:nvPr>
        </p:nvSpPr>
        <p:spPr>
          <a:xfrm>
            <a:off x="838200" y="1752600"/>
            <a:ext cx="7620000" cy="4343400"/>
          </a:xfrm>
        </p:spPr>
        <p:txBody>
          <a:bodyPr>
            <a:normAutofit fontScale="92500" lnSpcReduction="10000"/>
          </a:bodyPr>
          <a:lstStyle/>
          <a:p>
            <a:pPr>
              <a:lnSpc>
                <a:spcPct val="90000"/>
              </a:lnSpc>
              <a:buFont typeface="Wingdings" pitchFamily="2" charset="2"/>
              <a:buNone/>
            </a:pPr>
            <a:r>
              <a:rPr lang="es-ES" sz="2800">
                <a:cs typeface="Times New Roman" pitchFamily="18" charset="0"/>
              </a:rPr>
              <a:t>E </a:t>
            </a:r>
            <a:r>
              <a:rPr lang="es-ES" sz="2800">
                <a:cs typeface="Arial" charset="0"/>
              </a:rPr>
              <a:t>EPROM (Erasable Programmable Read-Only Memory): Se utiliza para corregir errores de última hora en la ROM, el usuario no la puede modificar y puede ser borrada exponiendo la ROM a una luz ultravioleta. </a:t>
            </a:r>
            <a:br>
              <a:rPr lang="es-ES" sz="2800">
                <a:cs typeface="Arial" charset="0"/>
              </a:rPr>
            </a:br>
            <a:endParaRPr lang="es-ES" sz="2800">
              <a:cs typeface="Arial" charset="0"/>
            </a:endParaRPr>
          </a:p>
          <a:p>
            <a:pPr>
              <a:lnSpc>
                <a:spcPct val="90000"/>
              </a:lnSpc>
              <a:buFont typeface="Wingdings" pitchFamily="2" charset="2"/>
              <a:buNone/>
            </a:pPr>
            <a:r>
              <a:rPr lang="es-ES" sz="2800">
                <a:cs typeface="Arial" charset="0"/>
              </a:rPr>
              <a:t>EEPROM (Electrically Erasable Programmable Read-Only Memory): Esta memoria puede ser borrada y volver a ser programada por medio de una carga eléctrica, pero sólo se puede cambiar un byte de información a la vez. </a:t>
            </a:r>
            <a:endParaRPr lang="es-ES" sz="2800">
              <a:ea typeface="Arial Unicode MS" pitchFamily="34" charset="-128"/>
              <a:cs typeface="Arial Unicode MS" pitchFamily="34" charset="-128"/>
            </a:endParaRPr>
          </a:p>
          <a:p>
            <a:pPr>
              <a:lnSpc>
                <a:spcPct val="90000"/>
              </a:lnSpc>
              <a:buFont typeface="Wingdings" pitchFamily="2" charset="2"/>
              <a:buNone/>
            </a:pPr>
            <a:endParaRPr lang="es-ES" sz="2800"/>
          </a:p>
        </p:txBody>
      </p:sp>
    </p:spTree>
    <p:extLst>
      <p:ext uri="{BB962C8B-B14F-4D97-AF65-F5344CB8AC3E}">
        <p14:creationId xmlns:p14="http://schemas.microsoft.com/office/powerpoint/2010/main" val="321129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s-ES"/>
              <a:t>Tipos de memoria RAM</a:t>
            </a:r>
          </a:p>
        </p:txBody>
      </p:sp>
      <p:sp>
        <p:nvSpPr>
          <p:cNvPr id="16387" name="Rectangle 3"/>
          <p:cNvSpPr>
            <a:spLocks noGrp="1" noChangeArrowheads="1"/>
          </p:cNvSpPr>
          <p:nvPr>
            <p:ph idx="1"/>
          </p:nvPr>
        </p:nvSpPr>
        <p:spPr/>
        <p:txBody>
          <a:bodyPr>
            <a:normAutofit lnSpcReduction="10000"/>
          </a:bodyPr>
          <a:lstStyle/>
          <a:p>
            <a:pPr algn="just">
              <a:lnSpc>
                <a:spcPct val="90000"/>
              </a:lnSpc>
            </a:pPr>
            <a:r>
              <a:rPr lang="es-ES" sz="2800" i="1">
                <a:cs typeface="Arial" charset="0"/>
              </a:rPr>
              <a:t>RAM DINÁMICA</a:t>
            </a:r>
          </a:p>
          <a:p>
            <a:pPr algn="just">
              <a:lnSpc>
                <a:spcPct val="90000"/>
              </a:lnSpc>
            </a:pPr>
            <a:r>
              <a:rPr lang="es-ES" sz="2800">
                <a:cs typeface="Arial" charset="0"/>
              </a:rPr>
              <a:t>Un tipo de memoria </a:t>
            </a:r>
            <a:r>
              <a:rPr lang="es-ES" sz="2800">
                <a:solidFill>
                  <a:srgbClr val="336600"/>
                </a:solidFill>
                <a:cs typeface="Arial" charset="0"/>
                <a:hlinkClick r:id="rId3"/>
              </a:rPr>
              <a:t>física</a:t>
            </a:r>
            <a:r>
              <a:rPr lang="es-ES" sz="2800">
                <a:cs typeface="Arial" charset="0"/>
              </a:rPr>
              <a:t> usado en la mayoría de los ordenadores personales. El término dinámico indica que la memoria debe ser restaurado constantemente (reenergizada) o perderá su contenido.</a:t>
            </a:r>
          </a:p>
          <a:p>
            <a:pPr algn="just">
              <a:lnSpc>
                <a:spcPct val="90000"/>
              </a:lnSpc>
            </a:pPr>
            <a:r>
              <a:rPr lang="es-ES" sz="2800">
                <a:cs typeface="Arial" charset="0"/>
              </a:rPr>
              <a:t>La RAM (memoria de acceso aleatorio) se refiere a veces como DRAM para distinguirla de la RAM </a:t>
            </a:r>
            <a:r>
              <a:rPr lang="es-ES" sz="2800">
                <a:solidFill>
                  <a:srgbClr val="336600"/>
                </a:solidFill>
                <a:cs typeface="Arial" charset="0"/>
                <a:hlinkClick r:id="rId4"/>
              </a:rPr>
              <a:t>estática</a:t>
            </a:r>
            <a:r>
              <a:rPr lang="es-ES" sz="2800">
                <a:cs typeface="Arial" charset="0"/>
              </a:rPr>
              <a:t> (SRAM). La RAM </a:t>
            </a:r>
            <a:r>
              <a:rPr lang="es-ES" sz="2800">
                <a:solidFill>
                  <a:srgbClr val="336600"/>
                </a:solidFill>
                <a:cs typeface="Arial" charset="0"/>
                <a:hlinkClick r:id="rId5"/>
              </a:rPr>
              <a:t>estática</a:t>
            </a:r>
            <a:r>
              <a:rPr lang="es-ES" sz="2800">
                <a:cs typeface="Arial" charset="0"/>
              </a:rPr>
              <a:t> es más rápida y menos volátil que la RAM </a:t>
            </a:r>
            <a:r>
              <a:rPr lang="es-ES" sz="2800">
                <a:solidFill>
                  <a:srgbClr val="336600"/>
                </a:solidFill>
                <a:cs typeface="Arial" charset="0"/>
                <a:hlinkClick r:id="rId6"/>
              </a:rPr>
              <a:t>dinámica</a:t>
            </a:r>
            <a:r>
              <a:rPr lang="es-ES" sz="2800">
                <a:cs typeface="Arial" charset="0"/>
              </a:rPr>
              <a:t>, pero requiere más </a:t>
            </a:r>
            <a:r>
              <a:rPr lang="es-ES" sz="2800">
                <a:solidFill>
                  <a:srgbClr val="336600"/>
                </a:solidFill>
                <a:cs typeface="Arial" charset="0"/>
                <a:hlinkClick r:id="rId7"/>
              </a:rPr>
              <a:t>potencia</a:t>
            </a:r>
            <a:r>
              <a:rPr lang="es-ES" sz="2800">
                <a:cs typeface="Arial" charset="0"/>
              </a:rPr>
              <a:t> y es más costosa.</a:t>
            </a:r>
          </a:p>
        </p:txBody>
      </p:sp>
    </p:spTree>
    <p:extLst>
      <p:ext uri="{BB962C8B-B14F-4D97-AF65-F5344CB8AC3E}">
        <p14:creationId xmlns:p14="http://schemas.microsoft.com/office/powerpoint/2010/main" val="1549276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s-ES"/>
              <a:t>Tipos de memoria RAM</a:t>
            </a:r>
          </a:p>
        </p:txBody>
      </p:sp>
      <p:sp>
        <p:nvSpPr>
          <p:cNvPr id="17411" name="Rectangle 3"/>
          <p:cNvSpPr>
            <a:spLocks noGrp="1" noChangeArrowheads="1"/>
          </p:cNvSpPr>
          <p:nvPr>
            <p:ph idx="1"/>
          </p:nvPr>
        </p:nvSpPr>
        <p:spPr>
          <a:xfrm>
            <a:off x="685800" y="1676400"/>
            <a:ext cx="7772400" cy="4114800"/>
          </a:xfrm>
        </p:spPr>
        <p:txBody>
          <a:bodyPr>
            <a:normAutofit fontScale="92500" lnSpcReduction="20000"/>
          </a:bodyPr>
          <a:lstStyle/>
          <a:p>
            <a:pPr>
              <a:lnSpc>
                <a:spcPct val="90000"/>
              </a:lnSpc>
            </a:pPr>
            <a:r>
              <a:rPr lang="es-ES" sz="2400" i="1">
                <a:cs typeface="Arial" charset="0"/>
              </a:rPr>
              <a:t>RAM ESTÁTICA</a:t>
            </a:r>
          </a:p>
          <a:p>
            <a:pPr>
              <a:lnSpc>
                <a:spcPct val="90000"/>
              </a:lnSpc>
            </a:pPr>
            <a:r>
              <a:rPr lang="es-ES" sz="2400">
                <a:cs typeface="Arial" charset="0"/>
              </a:rPr>
              <a:t>Abreviatura para la memoria de acceso al azar </a:t>
            </a:r>
            <a:r>
              <a:rPr lang="es-ES" sz="2400">
                <a:solidFill>
                  <a:srgbClr val="336600"/>
                </a:solidFill>
                <a:cs typeface="Arial" charset="0"/>
                <a:hlinkClick r:id="rId3"/>
              </a:rPr>
              <a:t>estática</a:t>
            </a:r>
            <a:r>
              <a:rPr lang="es-ES" sz="2400">
                <a:cs typeface="Arial" charset="0"/>
              </a:rPr>
              <a:t>. SRAM es un tipo de memoria que es más rápida y más confiable que la DRAM más común (RAM </a:t>
            </a:r>
            <a:r>
              <a:rPr lang="es-ES" sz="2400">
                <a:solidFill>
                  <a:srgbClr val="336600"/>
                </a:solidFill>
                <a:cs typeface="Arial" charset="0"/>
                <a:hlinkClick r:id="rId4"/>
              </a:rPr>
              <a:t>dinámica</a:t>
            </a:r>
            <a:r>
              <a:rPr lang="es-ES" sz="2400">
                <a:cs typeface="Arial" charset="0"/>
              </a:rPr>
              <a:t>). El término se deriva del hecho de que no necesitan ser restaurados como RAM dinámica.</a:t>
            </a:r>
          </a:p>
          <a:p>
            <a:pPr>
              <a:lnSpc>
                <a:spcPct val="90000"/>
              </a:lnSpc>
            </a:pPr>
            <a:r>
              <a:rPr lang="es-ES" sz="2400">
                <a:cs typeface="Arial" charset="0"/>
              </a:rPr>
              <a:t>Mientras que DRAM utiliza tiempos de acceso de cerca de 60 nanosegundos, SRAM puede dar los tiempos de acceso de hasta sólo 10 nanosegundos. Además, su duración de ciclo es mucho más corta que la de la DRAM porque no necesita detenerse brevemente entre los accesos.</a:t>
            </a:r>
          </a:p>
          <a:p>
            <a:pPr>
              <a:lnSpc>
                <a:spcPct val="90000"/>
              </a:lnSpc>
            </a:pPr>
            <a:r>
              <a:rPr lang="es-ES" sz="2400">
                <a:cs typeface="Arial" charset="0"/>
              </a:rPr>
              <a:t>Desafortunadamente, es más costoso producir que DRAM. </a:t>
            </a:r>
            <a:endParaRPr lang="es-ES" sz="2400"/>
          </a:p>
        </p:txBody>
      </p:sp>
    </p:spTree>
    <p:extLst>
      <p:ext uri="{BB962C8B-B14F-4D97-AF65-F5344CB8AC3E}">
        <p14:creationId xmlns:p14="http://schemas.microsoft.com/office/powerpoint/2010/main" val="2207508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s-ES"/>
              <a:t>¿Qué es un periférico?</a:t>
            </a:r>
          </a:p>
        </p:txBody>
      </p:sp>
      <p:sp>
        <p:nvSpPr>
          <p:cNvPr id="19459" name="Rectangle 3"/>
          <p:cNvSpPr>
            <a:spLocks noGrp="1" noChangeArrowheads="1"/>
          </p:cNvSpPr>
          <p:nvPr>
            <p:ph idx="1"/>
          </p:nvPr>
        </p:nvSpPr>
        <p:spPr/>
        <p:txBody>
          <a:bodyPr/>
          <a:lstStyle/>
          <a:p>
            <a:pPr algn="just">
              <a:buFont typeface="Wingdings" pitchFamily="2" charset="2"/>
              <a:buChar char="•"/>
            </a:pPr>
            <a:r>
              <a:rPr lang="es-ES"/>
              <a:t>Aparato conectado a la unidad central de proceso (CPU) de un ordenador y controlado por éste. Con este nombre se designan a las unidades de entrada, a las de salida ya las memorias auxiliares.</a:t>
            </a:r>
            <a:br>
              <a:rPr lang="es-ES"/>
            </a:br>
            <a:endParaRPr lang="es-ES"/>
          </a:p>
          <a:p>
            <a:r>
              <a:rPr lang="es-ES"/>
              <a:t>Ejemplos: impresoras, scanner, monitor, CD-Rom.</a:t>
            </a:r>
          </a:p>
        </p:txBody>
      </p:sp>
    </p:spTree>
    <p:extLst>
      <p:ext uri="{BB962C8B-B14F-4D97-AF65-F5344CB8AC3E}">
        <p14:creationId xmlns:p14="http://schemas.microsoft.com/office/powerpoint/2010/main" val="2293633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s-ES"/>
              <a:t>Dispositivos de entrada</a:t>
            </a:r>
          </a:p>
        </p:txBody>
      </p:sp>
      <p:sp>
        <p:nvSpPr>
          <p:cNvPr id="20483" name="Rectangle 3"/>
          <p:cNvSpPr>
            <a:spLocks noGrp="1" noChangeArrowheads="1"/>
          </p:cNvSpPr>
          <p:nvPr>
            <p:ph idx="1"/>
          </p:nvPr>
        </p:nvSpPr>
        <p:spPr/>
        <p:txBody>
          <a:bodyPr/>
          <a:lstStyle/>
          <a:p>
            <a:r>
              <a:rPr lang="es-ES">
                <a:latin typeface="Arial" charset="0"/>
                <a:cs typeface="Arial" charset="0"/>
                <a:hlinkClick r:id="rId3"/>
              </a:rPr>
              <a:t>Teclado</a:t>
            </a:r>
            <a:r>
              <a:rPr lang="es-ES">
                <a:latin typeface="Arial" charset="0"/>
                <a:cs typeface="Arial" charset="0"/>
              </a:rPr>
              <a:t>: Se compone de una serie de teclas agrupadas</a:t>
            </a:r>
            <a:r>
              <a:rPr lang="es-ES"/>
              <a:t>.</a:t>
            </a:r>
          </a:p>
          <a:p>
            <a:endParaRPr lang="es-ES"/>
          </a:p>
        </p:txBody>
      </p:sp>
      <p:pic>
        <p:nvPicPr>
          <p:cNvPr id="20484" name="Picture 4" descr="8234819_648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276600"/>
            <a:ext cx="526891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4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0"/>
            <a:ext cx="7772400" cy="1143000"/>
          </a:xfrm>
        </p:spPr>
        <p:txBody>
          <a:bodyPr/>
          <a:lstStyle/>
          <a:p>
            <a:r>
              <a:rPr lang="es-ES"/>
              <a:t>Dispositivos de entrada</a:t>
            </a:r>
          </a:p>
        </p:txBody>
      </p:sp>
      <p:sp>
        <p:nvSpPr>
          <p:cNvPr id="21507" name="Rectangle 3"/>
          <p:cNvSpPr>
            <a:spLocks noGrp="1" noChangeArrowheads="1"/>
          </p:cNvSpPr>
          <p:nvPr>
            <p:ph idx="1"/>
          </p:nvPr>
        </p:nvSpPr>
        <p:spPr>
          <a:xfrm>
            <a:off x="685800" y="1143000"/>
            <a:ext cx="7772400" cy="4114800"/>
          </a:xfrm>
        </p:spPr>
        <p:txBody>
          <a:bodyPr>
            <a:normAutofit fontScale="92500"/>
          </a:bodyPr>
          <a:lstStyle/>
          <a:p>
            <a:pPr algn="just">
              <a:lnSpc>
                <a:spcPct val="90000"/>
              </a:lnSpc>
            </a:pPr>
            <a:r>
              <a:rPr lang="es-ES" sz="2400">
                <a:cs typeface="Arial" charset="0"/>
              </a:rPr>
              <a:t>·</a:t>
            </a:r>
            <a:r>
              <a:rPr lang="es-ES" sz="2400" u="sng">
                <a:solidFill>
                  <a:schemeClr val="hlink"/>
                </a:solidFill>
                <a:cs typeface="Arial" charset="0"/>
              </a:rPr>
              <a:t>Mouse</a:t>
            </a:r>
            <a:r>
              <a:rPr lang="es-ES" sz="2400">
                <a:cs typeface="Arial" charset="0"/>
              </a:rPr>
              <a:t>: Suelen estar constituidos por una dos botones que harán los famosos clicks de ratón siendo transmitidos por el cable al puerto </a:t>
            </a:r>
            <a:r>
              <a:rPr lang="es-ES" sz="2400" i="1">
                <a:cs typeface="Arial" charset="0"/>
              </a:rPr>
              <a:t>PS/II</a:t>
            </a:r>
            <a:r>
              <a:rPr lang="es-ES" sz="2400">
                <a:cs typeface="Arial" charset="0"/>
              </a:rPr>
              <a:t> o al puerto de serie (COM1 normalmente). Dentro de esta caja se encuentra una bola que sobresale de la caja a la que se pegan 4 rodillos ortogonalmente dispuestos que serán los que definan la </a:t>
            </a:r>
            <a:r>
              <a:rPr lang="es-ES" sz="2400">
                <a:cs typeface="Arial" charset="0"/>
                <a:hlinkClick r:id="rId4"/>
              </a:rPr>
              <a:t>dirección</a:t>
            </a:r>
            <a:r>
              <a:rPr lang="es-ES" sz="2400">
                <a:cs typeface="Arial" charset="0"/>
              </a:rPr>
              <a:t> de </a:t>
            </a:r>
            <a:r>
              <a:rPr lang="es-ES" sz="2400">
                <a:cs typeface="Arial" charset="0"/>
                <a:hlinkClick r:id="rId5"/>
              </a:rPr>
              <a:t>movimiento</a:t>
            </a:r>
            <a:r>
              <a:rPr lang="es-ES" sz="2400">
                <a:cs typeface="Arial" charset="0"/>
              </a:rPr>
              <a:t> del ratón. El ratón se mueve por una alfombrilla ocasionando el </a:t>
            </a:r>
            <a:r>
              <a:rPr lang="es-ES" sz="2400">
                <a:cs typeface="Arial" charset="0"/>
                <a:hlinkClick r:id="rId6"/>
              </a:rPr>
              <a:t>movimiento</a:t>
            </a:r>
            <a:r>
              <a:rPr lang="es-ES" sz="2400">
                <a:cs typeface="Arial" charset="0"/>
              </a:rPr>
              <a:t> de la bola que a su vez origina el movimiento de uno o varios de estos rodillos que se transforma en señales eléctricas y producen el efecto de desplazamiento del ratón por la pantalla del ordenador. </a:t>
            </a:r>
            <a:endParaRPr lang="es-ES" sz="2400">
              <a:ea typeface="Arial Unicode MS" pitchFamily="34" charset="-128"/>
              <a:cs typeface="Arial Unicode MS" pitchFamily="34" charset="-128"/>
            </a:endParaRPr>
          </a:p>
          <a:p>
            <a:pPr algn="just">
              <a:lnSpc>
                <a:spcPct val="90000"/>
              </a:lnSpc>
            </a:pPr>
            <a:endParaRPr lang="es-ES" sz="2400"/>
          </a:p>
        </p:txBody>
      </p:sp>
      <p:graphicFrame>
        <p:nvGraphicFramePr>
          <p:cNvPr id="21508" name="Object 4"/>
          <p:cNvGraphicFramePr>
            <a:graphicFrameLocks noChangeAspect="1"/>
          </p:cNvGraphicFramePr>
          <p:nvPr/>
        </p:nvGraphicFramePr>
        <p:xfrm>
          <a:off x="3962400" y="5105400"/>
          <a:ext cx="1781175" cy="1382713"/>
        </p:xfrm>
        <a:graphic>
          <a:graphicData uri="http://schemas.openxmlformats.org/presentationml/2006/ole">
            <mc:AlternateContent xmlns:mc="http://schemas.openxmlformats.org/markup-compatibility/2006">
              <mc:Choice xmlns:v="urn:schemas-microsoft-com:vml" Requires="v">
                <p:oleObj spid="_x0000_s3078" name="Imagen de mapa de bits" r:id="rId7" imgW="809738" imgH="628571" progId="Paint.Picture">
                  <p:embed/>
                </p:oleObj>
              </mc:Choice>
              <mc:Fallback>
                <p:oleObj name="Imagen de mapa de bits" r:id="rId7" imgW="809738" imgH="628571"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5105400"/>
                        <a:ext cx="1781175" cy="13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97135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0"/>
            <a:ext cx="7772400" cy="1143000"/>
          </a:xfrm>
        </p:spPr>
        <p:txBody>
          <a:bodyPr/>
          <a:lstStyle/>
          <a:p>
            <a:r>
              <a:rPr lang="es-ES"/>
              <a:t>Dispositivos de entrada</a:t>
            </a:r>
          </a:p>
        </p:txBody>
      </p:sp>
      <p:sp>
        <p:nvSpPr>
          <p:cNvPr id="24579" name="Rectangle 3"/>
          <p:cNvSpPr>
            <a:spLocks noGrp="1" noChangeArrowheads="1"/>
          </p:cNvSpPr>
          <p:nvPr>
            <p:ph idx="1"/>
          </p:nvPr>
        </p:nvSpPr>
        <p:spPr>
          <a:xfrm>
            <a:off x="533400" y="838200"/>
            <a:ext cx="7772400" cy="4114800"/>
          </a:xfrm>
        </p:spPr>
        <p:txBody>
          <a:bodyPr/>
          <a:lstStyle/>
          <a:p>
            <a:pPr algn="just"/>
            <a:r>
              <a:rPr lang="es-ES" sz="2800" u="sng">
                <a:solidFill>
                  <a:schemeClr val="hlink"/>
                </a:solidFill>
                <a:cs typeface="Arial" charset="0"/>
              </a:rPr>
              <a:t>Escáner</a:t>
            </a:r>
            <a:r>
              <a:rPr lang="es-ES" sz="2800">
                <a:cs typeface="Arial" charset="0"/>
              </a:rPr>
              <a:t>: Es un dispositivo utiliza un haz luminoso para detectar los patrones de </a:t>
            </a:r>
            <a:r>
              <a:rPr lang="es-ES" sz="2800">
                <a:cs typeface="Arial" charset="0"/>
                <a:hlinkClick r:id="rId3"/>
              </a:rPr>
              <a:t>luz</a:t>
            </a:r>
            <a:r>
              <a:rPr lang="es-ES" sz="2800">
                <a:cs typeface="Arial" charset="0"/>
              </a:rPr>
              <a:t> y oscuridad (o los </a:t>
            </a:r>
            <a:r>
              <a:rPr lang="es-ES" sz="2800">
                <a:cs typeface="Arial" charset="0"/>
                <a:hlinkClick r:id="rId4"/>
              </a:rPr>
              <a:t>colores</a:t>
            </a:r>
            <a:r>
              <a:rPr lang="es-ES" sz="2800">
                <a:cs typeface="Arial" charset="0"/>
              </a:rPr>
              <a:t>) de la superficie del </a:t>
            </a:r>
            <a:r>
              <a:rPr lang="es-ES" sz="2800">
                <a:cs typeface="Arial" charset="0"/>
                <a:hlinkClick r:id="rId5"/>
              </a:rPr>
              <a:t>papel</a:t>
            </a:r>
            <a:r>
              <a:rPr lang="es-ES" sz="2800">
                <a:cs typeface="Arial" charset="0"/>
              </a:rPr>
              <a:t>, convirtiendo la </a:t>
            </a:r>
            <a:r>
              <a:rPr lang="es-ES" sz="2800">
                <a:cs typeface="Arial" charset="0"/>
                <a:hlinkClick r:id="rId6"/>
              </a:rPr>
              <a:t>imagen</a:t>
            </a:r>
            <a:r>
              <a:rPr lang="es-ES" sz="2800">
                <a:cs typeface="Arial" charset="0"/>
              </a:rPr>
              <a:t> en señales digitales que se envían a la computadora se pueden manipular por medio de un </a:t>
            </a:r>
            <a:r>
              <a:rPr lang="es-ES" sz="2800" i="1">
                <a:cs typeface="Arial" charset="0"/>
              </a:rPr>
              <a:t>software</a:t>
            </a:r>
            <a:r>
              <a:rPr lang="es-ES" sz="2800">
                <a:cs typeface="Arial" charset="0"/>
              </a:rPr>
              <a:t> de tratamiento de </a:t>
            </a:r>
            <a:r>
              <a:rPr lang="es-ES" sz="2800">
                <a:cs typeface="Arial" charset="0"/>
                <a:hlinkClick r:id="rId7"/>
              </a:rPr>
              <a:t>imágenes</a:t>
            </a:r>
            <a:r>
              <a:rPr lang="es-ES" sz="2800">
                <a:cs typeface="Arial" charset="0"/>
              </a:rPr>
              <a:t> para mejorar su calidad. </a:t>
            </a:r>
            <a:endParaRPr lang="es-ES" sz="2800">
              <a:ea typeface="Arial Unicode MS" pitchFamily="34" charset="-128"/>
              <a:cs typeface="Arial Unicode MS" pitchFamily="34" charset="-128"/>
            </a:endParaRPr>
          </a:p>
          <a:p>
            <a:endParaRPr lang="es-ES" sz="2800"/>
          </a:p>
        </p:txBody>
      </p:sp>
      <p:pic>
        <p:nvPicPr>
          <p:cNvPr id="24580" name="Picture 4" descr="Escáner de sobremes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36576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606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s-ES"/>
              <a:t>Dispositivos de entrada</a:t>
            </a:r>
          </a:p>
        </p:txBody>
      </p:sp>
      <p:sp>
        <p:nvSpPr>
          <p:cNvPr id="25603" name="Rectangle 3"/>
          <p:cNvSpPr>
            <a:spLocks noGrp="1" noChangeArrowheads="1"/>
          </p:cNvSpPr>
          <p:nvPr>
            <p:ph idx="1"/>
          </p:nvPr>
        </p:nvSpPr>
        <p:spPr/>
        <p:txBody>
          <a:bodyPr/>
          <a:lstStyle/>
          <a:p>
            <a:r>
              <a:rPr lang="es-ES" sz="2800" u="sng">
                <a:solidFill>
                  <a:schemeClr val="hlink"/>
                </a:solidFill>
                <a:cs typeface="Arial" charset="0"/>
              </a:rPr>
              <a:t>Joystick:</a:t>
            </a:r>
            <a:r>
              <a:rPr lang="es-ES" sz="2800">
                <a:cs typeface="Arial" charset="0"/>
              </a:rPr>
              <a:t> dispositivo señalador muy conocido, utilizado mayoritariamente para </a:t>
            </a:r>
            <a:r>
              <a:rPr lang="es-ES" sz="2800">
                <a:cs typeface="Arial" charset="0"/>
                <a:hlinkClick r:id="rId3"/>
              </a:rPr>
              <a:t>juegos</a:t>
            </a:r>
            <a:r>
              <a:rPr lang="es-ES" sz="2800">
                <a:cs typeface="Arial" charset="0"/>
              </a:rPr>
              <a:t> de ordenador o </a:t>
            </a:r>
            <a:r>
              <a:rPr lang="es-ES" sz="2800">
                <a:cs typeface="Arial" charset="0"/>
                <a:hlinkClick r:id="rId4"/>
              </a:rPr>
              <a:t>computadora</a:t>
            </a:r>
            <a:endParaRPr lang="es-ES" sz="2800">
              <a:cs typeface="Arial" charset="0"/>
            </a:endParaRPr>
          </a:p>
        </p:txBody>
      </p:sp>
      <p:pic>
        <p:nvPicPr>
          <p:cNvPr id="25605" name="Picture 5" descr="http://images.google.com.mx/images?q=tbn:DN9esXd18tMJ:https://www.odlikasi.hr/odlikasishop/img_konfiguracija/Logitech%2520Joystick%2520Force%25203D%2520FF.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581400"/>
            <a:ext cx="1522413"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508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0"/>
            <a:ext cx="7772400" cy="1143000"/>
          </a:xfrm>
        </p:spPr>
        <p:txBody>
          <a:bodyPr/>
          <a:lstStyle/>
          <a:p>
            <a:r>
              <a:rPr lang="es-ES"/>
              <a:t>Dispositivos de entrada</a:t>
            </a:r>
          </a:p>
        </p:txBody>
      </p:sp>
      <p:sp>
        <p:nvSpPr>
          <p:cNvPr id="26627" name="Rectangle 3"/>
          <p:cNvSpPr>
            <a:spLocks noGrp="1" noChangeArrowheads="1"/>
          </p:cNvSpPr>
          <p:nvPr>
            <p:ph idx="1"/>
          </p:nvPr>
        </p:nvSpPr>
        <p:spPr>
          <a:xfrm>
            <a:off x="914400" y="990600"/>
            <a:ext cx="7772400" cy="4114800"/>
          </a:xfrm>
        </p:spPr>
        <p:txBody>
          <a:bodyPr>
            <a:normAutofit lnSpcReduction="10000"/>
          </a:bodyPr>
          <a:lstStyle/>
          <a:p>
            <a:r>
              <a:rPr lang="es-ES">
                <a:latin typeface="Symbol" pitchFamily="18" charset="2"/>
                <a:cs typeface="Arial" charset="0"/>
              </a:rPr>
              <a:t>·</a:t>
            </a:r>
            <a:r>
              <a:rPr lang="es-ES">
                <a:cs typeface="Times New Roman" pitchFamily="18" charset="0"/>
              </a:rPr>
              <a:t> </a:t>
            </a:r>
            <a:r>
              <a:rPr lang="es-ES" sz="2800">
                <a:cs typeface="Arial" charset="0"/>
              </a:rPr>
              <a:t>Lector de </a:t>
            </a:r>
            <a:r>
              <a:rPr lang="es-ES" sz="2800">
                <a:cs typeface="Arial" charset="0"/>
                <a:hlinkClick r:id="rId3"/>
              </a:rPr>
              <a:t>código</a:t>
            </a:r>
            <a:r>
              <a:rPr lang="es-ES" sz="2800">
                <a:cs typeface="Arial" charset="0"/>
              </a:rPr>
              <a:t> de barras: dispositivo que mediante un haz de </a:t>
            </a:r>
            <a:r>
              <a:rPr lang="es-ES" sz="2800">
                <a:cs typeface="Arial" charset="0"/>
                <a:hlinkClick r:id="rId4"/>
              </a:rPr>
              <a:t>láser</a:t>
            </a:r>
            <a:r>
              <a:rPr lang="es-ES" sz="2800">
                <a:cs typeface="Arial" charset="0"/>
              </a:rPr>
              <a:t> lee </a:t>
            </a:r>
            <a:r>
              <a:rPr lang="es-ES" sz="2800">
                <a:cs typeface="Arial" charset="0"/>
                <a:hlinkClick r:id="rId5"/>
              </a:rPr>
              <a:t>dibujos</a:t>
            </a:r>
            <a:r>
              <a:rPr lang="es-ES" sz="2800">
                <a:cs typeface="Arial" charset="0"/>
              </a:rPr>
              <a:t> formados por barras y espacios paralelos, que codifica </a:t>
            </a:r>
            <a:r>
              <a:rPr lang="es-ES" sz="2800">
                <a:cs typeface="Arial" charset="0"/>
                <a:hlinkClick r:id="rId6"/>
              </a:rPr>
              <a:t>información</a:t>
            </a:r>
            <a:r>
              <a:rPr lang="es-ES" sz="2800">
                <a:cs typeface="Arial" charset="0"/>
              </a:rPr>
              <a:t> mediante anchuras relativas de estos elementos. Los códigos de barras representan </a:t>
            </a:r>
            <a:r>
              <a:rPr lang="es-ES" sz="2800">
                <a:cs typeface="Arial" charset="0"/>
                <a:hlinkClick r:id="rId7"/>
              </a:rPr>
              <a:t>datos</a:t>
            </a:r>
            <a:r>
              <a:rPr lang="es-ES" sz="2800">
                <a:cs typeface="Arial" charset="0"/>
              </a:rPr>
              <a:t> en una forma legible por el ordenador, y son uno de los </a:t>
            </a:r>
            <a:r>
              <a:rPr lang="es-ES" sz="2800">
                <a:cs typeface="Arial" charset="0"/>
                <a:hlinkClick r:id="rId6"/>
              </a:rPr>
              <a:t>medios</a:t>
            </a:r>
            <a:r>
              <a:rPr lang="es-ES" sz="2800">
                <a:cs typeface="Arial" charset="0"/>
              </a:rPr>
              <a:t> más eficientes para la captación automática de </a:t>
            </a:r>
            <a:r>
              <a:rPr lang="es-ES" sz="2800">
                <a:cs typeface="Arial" charset="0"/>
                <a:hlinkClick r:id="rId8"/>
              </a:rPr>
              <a:t>datos</a:t>
            </a:r>
            <a:r>
              <a:rPr lang="es-ES" sz="2800">
                <a:cs typeface="Arial" charset="0"/>
              </a:rPr>
              <a:t>. </a:t>
            </a:r>
            <a:endParaRPr lang="es-ES" sz="2800">
              <a:ea typeface="Arial Unicode MS" pitchFamily="34" charset="-128"/>
              <a:cs typeface="Arial Unicode MS" pitchFamily="34" charset="-128"/>
            </a:endParaRPr>
          </a:p>
          <a:p>
            <a:r>
              <a:rPr lang="es-ES" sz="2800">
                <a:solidFill>
                  <a:srgbClr val="000000"/>
                </a:solidFill>
                <a:latin typeface="Arial" charset="0"/>
                <a:cs typeface="Times New Roman" pitchFamily="18" charset="0"/>
              </a:rPr>
              <a:t> </a:t>
            </a:r>
          </a:p>
        </p:txBody>
      </p:sp>
      <p:pic>
        <p:nvPicPr>
          <p:cNvPr id="26628" name="Picture 4" descr="http://images.google.com.mx/images?q=tbn:ctM0v86Q7DgJ:www.hl.cl/imagenes/lectorlaserdetalle.jpg">
            <a:hlinkClick r:id="rId9"/>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733800" y="4648200"/>
            <a:ext cx="23241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56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62000" y="4419600"/>
            <a:ext cx="7772400" cy="1600200"/>
          </a:xfrm>
        </p:spPr>
        <p:txBody>
          <a:bodyPr/>
          <a:lstStyle/>
          <a:p>
            <a:r>
              <a:rPr lang="es-ES" sz="2800"/>
              <a:t>Dispositivo electrónico capaz de recibir  un conjunto de instrucciones y ejecutarlas</a:t>
            </a:r>
          </a:p>
        </p:txBody>
      </p:sp>
      <p:sp>
        <p:nvSpPr>
          <p:cNvPr id="2051" name="WordArt 3"/>
          <p:cNvSpPr>
            <a:spLocks noChangeArrowheads="1" noChangeShapeType="1" noTextEdit="1"/>
          </p:cNvSpPr>
          <p:nvPr/>
        </p:nvSpPr>
        <p:spPr bwMode="auto">
          <a:xfrm>
            <a:off x="2286000" y="457200"/>
            <a:ext cx="4419600" cy="1285875"/>
          </a:xfrm>
          <a:prstGeom prst="rect">
            <a:avLst/>
          </a:prstGeom>
        </p:spPr>
        <p:txBody>
          <a:bodyPr wrap="none" fromWordArt="1">
            <a:prstTxWarp prst="textSlantUp">
              <a:avLst>
                <a:gd name="adj" fmla="val 0"/>
              </a:avLst>
            </a:prstTxWarp>
          </a:bodyPr>
          <a:lstStyle/>
          <a:p>
            <a:pPr algn="ctr"/>
            <a:r>
              <a:rPr lang="es-MX"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La computadora</a:t>
            </a:r>
          </a:p>
        </p:txBody>
      </p:sp>
      <p:sp>
        <p:nvSpPr>
          <p:cNvPr id="2052" name="Rectangle 4"/>
          <p:cNvSpPr>
            <a:spLocks noChangeArrowheads="1"/>
          </p:cNvSpPr>
          <p:nvPr/>
        </p:nvSpPr>
        <p:spPr bwMode="auto">
          <a:xfrm>
            <a:off x="-1316038" y="1531938"/>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MX"/>
          </a:p>
        </p:txBody>
      </p:sp>
      <p:pic>
        <p:nvPicPr>
          <p:cNvPr id="2054" name="Picture 6" descr="http://www.software2learn.com/images/toshiro_color_box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828800"/>
            <a:ext cx="3554413" cy="272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32799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205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additive="base">
                                        <p:cTn id="11" dur="500" fill="hold"/>
                                        <p:tgtEl>
                                          <p:spTgt spid="2054"/>
                                        </p:tgtEl>
                                        <p:attrNameLst>
                                          <p:attrName>ppt_x</p:attrName>
                                        </p:attrNameLst>
                                      </p:cBhvr>
                                      <p:tavLst>
                                        <p:tav tm="0">
                                          <p:val>
                                            <p:strVal val="#ppt_x"/>
                                          </p:val>
                                        </p:tav>
                                        <p:tav tm="100000">
                                          <p:val>
                                            <p:strVal val="#ppt_x"/>
                                          </p:val>
                                        </p:tav>
                                      </p:tavLst>
                                    </p:anim>
                                    <p:anim calcmode="lin" valueType="num">
                                      <p:cBhvr additive="base">
                                        <p:cTn id="12"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s-ES"/>
              <a:t>Dispositivos de entrada</a:t>
            </a:r>
          </a:p>
        </p:txBody>
      </p:sp>
      <p:sp>
        <p:nvSpPr>
          <p:cNvPr id="27651" name="Rectangle 3"/>
          <p:cNvSpPr>
            <a:spLocks noGrp="1" noChangeArrowheads="1"/>
          </p:cNvSpPr>
          <p:nvPr>
            <p:ph idx="1"/>
          </p:nvPr>
        </p:nvSpPr>
        <p:spPr>
          <a:xfrm>
            <a:off x="838200" y="2133600"/>
            <a:ext cx="7772400" cy="4114800"/>
          </a:xfrm>
        </p:spPr>
        <p:txBody>
          <a:bodyPr/>
          <a:lstStyle/>
          <a:p>
            <a:endParaRPr lang="es-ES"/>
          </a:p>
          <a:p>
            <a:endParaRPr lang="es-ES"/>
          </a:p>
          <a:p>
            <a:r>
              <a:rPr lang="es-ES"/>
              <a:t>Lápiz óptico.-</a:t>
            </a:r>
            <a:r>
              <a:rPr lang="es-ES" sz="2800"/>
              <a:t>es un dispositivo es muy parecido a una pluma ordinaria, pero conectada a un cordón eléctrico y que requiere para su funcionamiento. Haciendo que la pluma toque el </a:t>
            </a:r>
            <a:r>
              <a:rPr lang="es-ES" sz="2800">
                <a:hlinkClick r:id="rId4" tooltip="Monitor"/>
              </a:rPr>
              <a:t>monitor</a:t>
            </a:r>
            <a:r>
              <a:rPr lang="es-ES" sz="2800"/>
              <a:t> el usuario puede elegir los comandos de las programas </a:t>
            </a:r>
          </a:p>
          <a:p>
            <a:pPr>
              <a:buFont typeface="Wingdings" pitchFamily="2" charset="2"/>
              <a:buNone/>
            </a:pPr>
            <a:endParaRPr lang="es-ES"/>
          </a:p>
        </p:txBody>
      </p:sp>
      <p:graphicFrame>
        <p:nvGraphicFramePr>
          <p:cNvPr id="27652" name="Object 4"/>
          <p:cNvGraphicFramePr>
            <a:graphicFrameLocks noChangeAspect="1"/>
          </p:cNvGraphicFramePr>
          <p:nvPr/>
        </p:nvGraphicFramePr>
        <p:xfrm>
          <a:off x="4114800" y="2133600"/>
          <a:ext cx="1295400" cy="714375"/>
        </p:xfrm>
        <a:graphic>
          <a:graphicData uri="http://schemas.openxmlformats.org/presentationml/2006/ole">
            <mc:AlternateContent xmlns:mc="http://schemas.openxmlformats.org/markup-compatibility/2006">
              <mc:Choice xmlns:v="urn:schemas-microsoft-com:vml" Requires="v">
                <p:oleObj spid="_x0000_s4102" name="Imagen de mapa de bits" r:id="rId5" imgW="1295238" imgH="714286" progId="Paint.Picture">
                  <p:embed/>
                </p:oleObj>
              </mc:Choice>
              <mc:Fallback>
                <p:oleObj name="Imagen de mapa de bits" r:id="rId5" imgW="1295238" imgH="714286"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133600"/>
                        <a:ext cx="12954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49184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S"/>
              <a:t>Dispositivos de entrada</a:t>
            </a:r>
          </a:p>
        </p:txBody>
      </p:sp>
      <p:sp>
        <p:nvSpPr>
          <p:cNvPr id="22531" name="Rectangle 3"/>
          <p:cNvSpPr>
            <a:spLocks noGrp="1" noChangeArrowheads="1"/>
          </p:cNvSpPr>
          <p:nvPr>
            <p:ph idx="1"/>
          </p:nvPr>
        </p:nvSpPr>
        <p:spPr/>
        <p:txBody>
          <a:bodyPr/>
          <a:lstStyle/>
          <a:p>
            <a:pPr algn="just"/>
            <a:r>
              <a:rPr lang="es-ES" sz="2800" u="sng">
                <a:solidFill>
                  <a:schemeClr val="hlink"/>
                </a:solidFill>
                <a:cs typeface="Arial" charset="0"/>
              </a:rPr>
              <a:t>Micrófono:</a:t>
            </a:r>
            <a:r>
              <a:rPr lang="es-ES" sz="2800">
                <a:cs typeface="Arial" charset="0"/>
              </a:rPr>
              <a:t> Periférico por el cual transmite sonidos que el ordenador capta y los reproduce, los salva, etc. Se conecta a la tarjeta de </a:t>
            </a:r>
            <a:r>
              <a:rPr lang="es-ES" sz="2800">
                <a:cs typeface="Arial" charset="0"/>
                <a:hlinkClick r:id="rId4"/>
              </a:rPr>
              <a:t>sonido</a:t>
            </a:r>
            <a:r>
              <a:rPr lang="es-ES" sz="2800">
                <a:cs typeface="Arial" charset="0"/>
              </a:rPr>
              <a:t>. </a:t>
            </a:r>
          </a:p>
        </p:txBody>
      </p:sp>
      <p:graphicFrame>
        <p:nvGraphicFramePr>
          <p:cNvPr id="22532" name="Object 4"/>
          <p:cNvGraphicFramePr>
            <a:graphicFrameLocks noChangeAspect="1"/>
          </p:cNvGraphicFramePr>
          <p:nvPr/>
        </p:nvGraphicFramePr>
        <p:xfrm>
          <a:off x="2133600" y="3810000"/>
          <a:ext cx="1752600" cy="1752600"/>
        </p:xfrm>
        <a:graphic>
          <a:graphicData uri="http://schemas.openxmlformats.org/presentationml/2006/ole">
            <mc:AlternateContent xmlns:mc="http://schemas.openxmlformats.org/markup-compatibility/2006">
              <mc:Choice xmlns:v="urn:schemas-microsoft-com:vml" Requires="v">
                <p:oleObj spid="_x0000_s5126" name="Imagen de mapa de bits" r:id="rId5" imgW="1009791" imgH="1009791" progId="Paint.Picture">
                  <p:embed/>
                </p:oleObj>
              </mc:Choice>
              <mc:Fallback>
                <p:oleObj name="Imagen de mapa de bits" r:id="rId5" imgW="1009791" imgH="1009791"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810000"/>
                        <a:ext cx="175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2534" name="Picture 6" descr="http://images.google.com.mx/images?q=tbn:WN2CaX_ZC2cJ:www.acteck.com.mx/microfonos/am350.gi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3886200"/>
            <a:ext cx="1336675" cy="174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911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s-ES"/>
              <a:t>Dispositivos de salida</a:t>
            </a:r>
          </a:p>
        </p:txBody>
      </p:sp>
      <p:sp>
        <p:nvSpPr>
          <p:cNvPr id="29699" name="Rectangle 3"/>
          <p:cNvSpPr>
            <a:spLocks noGrp="1" noChangeArrowheads="1"/>
          </p:cNvSpPr>
          <p:nvPr>
            <p:ph idx="1"/>
          </p:nvPr>
        </p:nvSpPr>
        <p:spPr/>
        <p:txBody>
          <a:bodyPr/>
          <a:lstStyle/>
          <a:p>
            <a:pPr algn="just"/>
            <a:r>
              <a:rPr lang="es-ES"/>
              <a:t>Monitor.-E</a:t>
            </a:r>
            <a:r>
              <a:rPr lang="es-ES">
                <a:cs typeface="Arial" charset="0"/>
              </a:rPr>
              <a:t>s la pantalla en la que se ve la información suministrada por el ordenador. En el caso más habitual se trata de un aparato basado en un tubo de rayos catódicos (CRT) como el de los televisores, mientras que en los portátiles es una pantalla plana de cristal líquido (LCD). </a:t>
            </a:r>
            <a:endParaRPr lang="es-ES">
              <a:ea typeface="Arial Unicode MS" pitchFamily="34" charset="-128"/>
              <a:cs typeface="Arial Unicode MS" pitchFamily="34" charset="-128"/>
            </a:endParaRPr>
          </a:p>
          <a:p>
            <a:pPr>
              <a:buFont typeface="Wingdings" pitchFamily="2" charset="2"/>
              <a:buNone/>
            </a:pPr>
            <a:endParaRPr lang="es-ES"/>
          </a:p>
        </p:txBody>
      </p:sp>
    </p:spTree>
    <p:extLst>
      <p:ext uri="{BB962C8B-B14F-4D97-AF65-F5344CB8AC3E}">
        <p14:creationId xmlns:p14="http://schemas.microsoft.com/office/powerpoint/2010/main" val="3782999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additive="base">
                                        <p:cTn id="13"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s-ES"/>
              <a:t>Dispositivos de salida</a:t>
            </a:r>
          </a:p>
        </p:txBody>
      </p:sp>
      <p:sp>
        <p:nvSpPr>
          <p:cNvPr id="30723" name="Rectangle 3"/>
          <p:cNvSpPr>
            <a:spLocks noGrp="1" noChangeArrowheads="1"/>
          </p:cNvSpPr>
          <p:nvPr>
            <p:ph idx="1"/>
          </p:nvPr>
        </p:nvSpPr>
        <p:spPr/>
        <p:txBody>
          <a:bodyPr/>
          <a:lstStyle/>
          <a:p>
            <a:pPr algn="just"/>
            <a:r>
              <a:rPr lang="es-ES" sz="2400"/>
              <a:t>Impresora.-</a:t>
            </a:r>
            <a:r>
              <a:rPr lang="es-ES" sz="2400">
                <a:cs typeface="Times New Roman" pitchFamily="18" charset="0"/>
              </a:rPr>
              <a:t> </a:t>
            </a:r>
            <a:r>
              <a:rPr lang="es-ES" sz="2400">
                <a:cs typeface="Arial" charset="0"/>
              </a:rPr>
              <a:t>Dispositivo que sirve para captar la información que le envía la </a:t>
            </a:r>
            <a:r>
              <a:rPr lang="es-ES" sz="2400">
                <a:cs typeface="Arial" charset="0"/>
                <a:hlinkClick r:id="rId3"/>
              </a:rPr>
              <a:t>CPU</a:t>
            </a:r>
            <a:r>
              <a:rPr lang="es-ES" sz="2400">
                <a:cs typeface="Arial" charset="0"/>
              </a:rPr>
              <a:t> y imprimirla en papel, </a:t>
            </a:r>
            <a:r>
              <a:rPr lang="es-ES" sz="2400">
                <a:cs typeface="Arial" charset="0"/>
                <a:hlinkClick r:id="rId4"/>
              </a:rPr>
              <a:t>plástico</a:t>
            </a:r>
            <a:r>
              <a:rPr lang="es-ES" sz="2400">
                <a:cs typeface="Arial" charset="0"/>
              </a:rPr>
              <a:t>, etc. Hay varios tipos: </a:t>
            </a:r>
            <a:endParaRPr lang="es-ES" sz="2400">
              <a:ea typeface="Arial Unicode MS" pitchFamily="34" charset="-128"/>
              <a:cs typeface="Arial Unicode MS" pitchFamily="34" charset="-128"/>
            </a:endParaRPr>
          </a:p>
          <a:p>
            <a:pPr algn="just"/>
            <a:r>
              <a:rPr lang="es-ES" sz="2400">
                <a:cs typeface="Arial" charset="0"/>
              </a:rPr>
              <a:t>·Matriciales: Ofrecen mayor rapidez pero una </a:t>
            </a:r>
            <a:r>
              <a:rPr lang="es-ES" sz="2400">
                <a:cs typeface="Arial" charset="0"/>
                <a:hlinkClick r:id="rId5"/>
              </a:rPr>
              <a:t>calidad</a:t>
            </a:r>
            <a:r>
              <a:rPr lang="es-ES" sz="2400">
                <a:cs typeface="Arial" charset="0"/>
              </a:rPr>
              <a:t> muy baja. </a:t>
            </a:r>
            <a:endParaRPr lang="es-ES" sz="2400">
              <a:ea typeface="Arial Unicode MS" pitchFamily="34" charset="-128"/>
              <a:cs typeface="Arial Unicode MS" pitchFamily="34" charset="-128"/>
            </a:endParaRPr>
          </a:p>
          <a:p>
            <a:pPr algn="just"/>
            <a:r>
              <a:rPr lang="es-ES" sz="2400">
                <a:cs typeface="Arial" charset="0"/>
              </a:rPr>
              <a:t>Inyección: La </a:t>
            </a:r>
            <a:r>
              <a:rPr lang="es-ES" sz="2400">
                <a:cs typeface="Arial" charset="0"/>
                <a:hlinkClick r:id="rId6"/>
              </a:rPr>
              <a:t>tecnología</a:t>
            </a:r>
            <a:r>
              <a:rPr lang="es-ES" sz="2400">
                <a:cs typeface="Arial" charset="0"/>
              </a:rPr>
              <a:t> de inyección a tinta es la que ha alcanzado un mayor </a:t>
            </a:r>
            <a:r>
              <a:rPr lang="es-ES" sz="2400">
                <a:cs typeface="Arial" charset="0"/>
                <a:hlinkClick r:id="rId7"/>
              </a:rPr>
              <a:t>éxito</a:t>
            </a:r>
            <a:r>
              <a:rPr lang="es-ES" sz="2400">
                <a:cs typeface="Arial" charset="0"/>
              </a:rPr>
              <a:t> en las </a:t>
            </a:r>
            <a:r>
              <a:rPr lang="es-ES" sz="2400">
                <a:cs typeface="Arial" charset="0"/>
                <a:hlinkClick r:id="rId8"/>
              </a:rPr>
              <a:t>impresoras</a:t>
            </a:r>
            <a:r>
              <a:rPr lang="es-ES" sz="2400">
                <a:cs typeface="Arial" charset="0"/>
              </a:rPr>
              <a:t> de uso doméstico  ofrecen </a:t>
            </a:r>
            <a:r>
              <a:rPr lang="es-ES" sz="2400">
                <a:cs typeface="Arial" charset="0"/>
                <a:hlinkClick r:id="rId9"/>
              </a:rPr>
              <a:t>velocidad</a:t>
            </a:r>
            <a:r>
              <a:rPr lang="es-ES" sz="2400">
                <a:cs typeface="Arial" charset="0"/>
              </a:rPr>
              <a:t>, calidad y </a:t>
            </a:r>
            <a:r>
              <a:rPr lang="es-ES" sz="2400">
                <a:solidFill>
                  <a:schemeClr val="hlink"/>
                </a:solidFill>
                <a:cs typeface="Arial" charset="0"/>
                <a:hlinkClick r:id="rId10"/>
              </a:rPr>
              <a:t>precio</a:t>
            </a:r>
            <a:r>
              <a:rPr lang="es-ES" sz="2400">
                <a:solidFill>
                  <a:schemeClr val="hlink"/>
                </a:solidFill>
                <a:cs typeface="Arial" charset="0"/>
              </a:rPr>
              <a:t>s</a:t>
            </a:r>
            <a:r>
              <a:rPr lang="es-ES" sz="2400">
                <a:cs typeface="Arial" charset="0"/>
              </a:rPr>
              <a:t> reducidos</a:t>
            </a:r>
          </a:p>
          <a:p>
            <a:pPr algn="just"/>
            <a:r>
              <a:rPr lang="es-ES" sz="2400">
                <a:cs typeface="Arial" charset="0"/>
              </a:rPr>
              <a:t>Láser: Ofrecen rapidez y una mayor calidad que cualquiera, pero tienen un alto costo.</a:t>
            </a:r>
          </a:p>
          <a:p>
            <a:pPr>
              <a:buFont typeface="Wingdings" pitchFamily="2" charset="2"/>
              <a:buNone/>
            </a:pPr>
            <a:endParaRPr lang="es-ES" sz="2800"/>
          </a:p>
          <a:p>
            <a:endParaRPr lang="es-ES" sz="2800"/>
          </a:p>
        </p:txBody>
      </p:sp>
    </p:spTree>
    <p:extLst>
      <p:ext uri="{BB962C8B-B14F-4D97-AF65-F5344CB8AC3E}">
        <p14:creationId xmlns:p14="http://schemas.microsoft.com/office/powerpoint/2010/main" val="3311515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left)">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left)">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wipe(left)">
                                      <p:cBhvr>
                                        <p:cTn id="17" dur="5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wipe(left)">
                                      <p:cBhvr>
                                        <p:cTn id="22"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s-ES"/>
              <a:t>Dispositivos de salida</a:t>
            </a:r>
          </a:p>
        </p:txBody>
      </p:sp>
      <p:sp>
        <p:nvSpPr>
          <p:cNvPr id="31747" name="Rectangle 3"/>
          <p:cNvSpPr>
            <a:spLocks noGrp="1" noChangeArrowheads="1"/>
          </p:cNvSpPr>
          <p:nvPr>
            <p:ph idx="1"/>
          </p:nvPr>
        </p:nvSpPr>
        <p:spPr/>
        <p:txBody>
          <a:bodyPr/>
          <a:lstStyle/>
          <a:p>
            <a:r>
              <a:rPr lang="es-ES"/>
              <a:t>Bocinas.-</a:t>
            </a:r>
            <a:r>
              <a:rPr lang="es-ES" sz="2800">
                <a:cs typeface="Arial" charset="0"/>
              </a:rPr>
              <a:t>Dispositivos por los cuales se emiten sonidos procedentes de la tarjeta de </a:t>
            </a:r>
            <a:r>
              <a:rPr lang="es-ES" sz="2800">
                <a:cs typeface="Arial" charset="0"/>
                <a:hlinkClick r:id="rId4"/>
              </a:rPr>
              <a:t>sonido</a:t>
            </a:r>
            <a:r>
              <a:rPr lang="es-ES" sz="2800">
                <a:cs typeface="Arial" charset="0"/>
              </a:rPr>
              <a:t>. Actualmente existen bastantes ejemplares que cubren la </a:t>
            </a:r>
            <a:r>
              <a:rPr lang="es-ES" sz="2800">
                <a:cs typeface="Arial" charset="0"/>
                <a:hlinkClick r:id="rId5"/>
              </a:rPr>
              <a:t>oferta</a:t>
            </a:r>
            <a:r>
              <a:rPr lang="es-ES" sz="2800">
                <a:cs typeface="Arial" charset="0"/>
              </a:rPr>
              <a:t> más común y sencilla hasta el más complicado </a:t>
            </a:r>
            <a:r>
              <a:rPr lang="es-ES" sz="2800">
                <a:cs typeface="Arial" charset="0"/>
                <a:hlinkClick r:id="rId6"/>
              </a:rPr>
              <a:t>sistema</a:t>
            </a:r>
            <a:r>
              <a:rPr lang="es-ES" sz="2800">
                <a:cs typeface="Arial" charset="0"/>
              </a:rPr>
              <a:t> de Dolby Digital, con nada menos que seis altavoces.</a:t>
            </a:r>
          </a:p>
        </p:txBody>
      </p:sp>
    </p:spTree>
    <p:extLst>
      <p:ext uri="{BB962C8B-B14F-4D97-AF65-F5344CB8AC3E}">
        <p14:creationId xmlns:p14="http://schemas.microsoft.com/office/powerpoint/2010/main" val="57608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additive="base">
                                        <p:cTn id="13" dur="3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3174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P spid="3174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s-ES"/>
              <a:t>Dispositivos de salida</a:t>
            </a:r>
          </a:p>
        </p:txBody>
      </p:sp>
      <p:sp>
        <p:nvSpPr>
          <p:cNvPr id="32771" name="Rectangle 3"/>
          <p:cNvSpPr>
            <a:spLocks noGrp="1" noChangeArrowheads="1"/>
          </p:cNvSpPr>
          <p:nvPr>
            <p:ph idx="1"/>
          </p:nvPr>
        </p:nvSpPr>
        <p:spPr/>
        <p:txBody>
          <a:bodyPr/>
          <a:lstStyle/>
          <a:p>
            <a:pPr algn="just"/>
            <a:r>
              <a:rPr lang="es-ES"/>
              <a:t>Plotter.-un tipo de impresora diseñado especialmente para trazar imágenes lineales.</a:t>
            </a:r>
          </a:p>
          <a:p>
            <a:endParaRPr lang="es-ES"/>
          </a:p>
          <a:p>
            <a:endParaRPr lang="es-ES"/>
          </a:p>
        </p:txBody>
      </p:sp>
      <p:sp>
        <p:nvSpPr>
          <p:cNvPr id="32773" name="AutoShape 5" descr="http://images.google.com.mx/images?q=tbn:6gUgKEpCCksJ:www.ioline.com/image/studioa_full.jpg">
            <a:hlinkClick r:id="rId6"/>
          </p:cNvPr>
          <p:cNvSpPr>
            <a:spLocks noChangeAspect="1" noChangeArrowheads="1"/>
          </p:cNvSpPr>
          <p:nvPr/>
        </p:nvSpPr>
        <p:spPr bwMode="auto">
          <a:xfrm>
            <a:off x="3892550" y="2743200"/>
            <a:ext cx="1360488" cy="1371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MX"/>
          </a:p>
        </p:txBody>
      </p:sp>
      <p:sp>
        <p:nvSpPr>
          <p:cNvPr id="32775" name="AutoShape 7" descr="http://images.google.com.mx/images?q=tbn:fTZkE0lu2lEJ:www.coltonpd.org/assets/images/plotter.jpg">
            <a:hlinkClick r:id=""/>
          </p:cNvPr>
          <p:cNvSpPr>
            <a:spLocks noChangeAspect="1" noChangeArrowheads="1"/>
          </p:cNvSpPr>
          <p:nvPr/>
        </p:nvSpPr>
        <p:spPr bwMode="auto">
          <a:xfrm>
            <a:off x="3938588" y="2914650"/>
            <a:ext cx="1268412" cy="1028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MX"/>
          </a:p>
        </p:txBody>
      </p:sp>
      <p:sp>
        <p:nvSpPr>
          <p:cNvPr id="32777" name="AutoShape 9" descr="http://images.google.com.mx/images?q=tbn:fTZkE0lu2lEJ:www.coltonpd.org/assets/images/plotter.jpg">
            <a:hlinkClick r:id=""/>
          </p:cNvPr>
          <p:cNvSpPr>
            <a:spLocks noChangeAspect="1" noChangeArrowheads="1"/>
          </p:cNvSpPr>
          <p:nvPr/>
        </p:nvSpPr>
        <p:spPr bwMode="auto">
          <a:xfrm>
            <a:off x="3938588" y="2914650"/>
            <a:ext cx="1268412" cy="1028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MX"/>
          </a:p>
        </p:txBody>
      </p:sp>
      <p:graphicFrame>
        <p:nvGraphicFramePr>
          <p:cNvPr id="32778" name="Object 10"/>
          <p:cNvGraphicFramePr>
            <a:graphicFrameLocks noChangeAspect="1"/>
          </p:cNvGraphicFramePr>
          <p:nvPr/>
        </p:nvGraphicFramePr>
        <p:xfrm>
          <a:off x="3962400" y="3429000"/>
          <a:ext cx="2667000" cy="2162175"/>
        </p:xfrm>
        <a:graphic>
          <a:graphicData uri="http://schemas.openxmlformats.org/presentationml/2006/ole">
            <mc:AlternateContent xmlns:mc="http://schemas.openxmlformats.org/markup-compatibility/2006">
              <mc:Choice xmlns:v="urn:schemas-microsoft-com:vml" Requires="v">
                <p:oleObj spid="_x0000_s6150" name="Imagen de mapa de bits" r:id="rId7" imgW="1057423" imgH="857143" progId="Paint.Picture">
                  <p:embed/>
                </p:oleObj>
              </mc:Choice>
              <mc:Fallback>
                <p:oleObj name="Imagen de mapa de bits" r:id="rId7" imgW="1057423" imgH="857143"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3429000"/>
                        <a:ext cx="26670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08275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additive="base">
                                        <p:cTn id="7" dur="500" fill="hold"/>
                                        <p:tgtEl>
                                          <p:spTgt spid="327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32771">
                                            <p:txEl>
                                              <p:pRg st="0" end="0"/>
                                            </p:txEl>
                                          </p:spTgt>
                                        </p:tgtEl>
                                        <p:attrNameLst>
                                          <p:attrName>style.visibility</p:attrName>
                                        </p:attrNameLst>
                                      </p:cBhvr>
                                      <p:to>
                                        <p:strVal val="visible"/>
                                      </p:to>
                                    </p:set>
                                    <p:animEffect transition="in" filter="wipe(up)">
                                      <p:cBhvr>
                                        <p:cTn id="13" dur="75"/>
                                        <p:tgtEl>
                                          <p:spTgt spid="32771">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2778"/>
                                        </p:tgtEl>
                                        <p:attrNameLst>
                                          <p:attrName>style.visibility</p:attrName>
                                        </p:attrNameLst>
                                      </p:cBhvr>
                                      <p:to>
                                        <p:strVal val="visible"/>
                                      </p:to>
                                    </p:set>
                                    <p:animEffect transition="in" filter="dissolve">
                                      <p:cBhvr>
                                        <p:cTn id="18" dur="5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P spid="3277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s-ES" sz="3200" b="1">
                <a:cs typeface="Times New Roman" pitchFamily="18" charset="0"/>
              </a:rPr>
              <a:t>Dispositivos de almacenamiento</a:t>
            </a:r>
            <a:r>
              <a:rPr lang="es-ES"/>
              <a:t> </a:t>
            </a:r>
          </a:p>
        </p:txBody>
      </p:sp>
      <p:sp>
        <p:nvSpPr>
          <p:cNvPr id="33795" name="Rectangle 3"/>
          <p:cNvSpPr>
            <a:spLocks noGrp="1" noChangeArrowheads="1"/>
          </p:cNvSpPr>
          <p:nvPr>
            <p:ph idx="1"/>
          </p:nvPr>
        </p:nvSpPr>
        <p:spPr/>
        <p:txBody>
          <a:bodyPr/>
          <a:lstStyle/>
          <a:p>
            <a:r>
              <a:rPr lang="es-ES">
                <a:latin typeface="Arial" charset="0"/>
                <a:cs typeface="Arial" charset="0"/>
              </a:rPr>
              <a:t>Disco duro</a:t>
            </a:r>
          </a:p>
          <a:p>
            <a:r>
              <a:rPr lang="es-ES">
                <a:latin typeface="Arial" charset="0"/>
                <a:cs typeface="Times New Roman" pitchFamily="18" charset="0"/>
              </a:rPr>
              <a:t>CD-ROM</a:t>
            </a:r>
          </a:p>
          <a:p>
            <a:r>
              <a:rPr lang="es-ES">
                <a:latin typeface="Arial" charset="0"/>
                <a:cs typeface="Times New Roman" pitchFamily="18" charset="0"/>
              </a:rPr>
              <a:t>Disquette</a:t>
            </a:r>
          </a:p>
          <a:p>
            <a:r>
              <a:rPr lang="es-ES">
                <a:latin typeface="Arial" charset="0"/>
                <a:cs typeface="Times New Roman" pitchFamily="18" charset="0"/>
              </a:rPr>
              <a:t>DVD </a:t>
            </a:r>
          </a:p>
          <a:p>
            <a:pPr>
              <a:buFont typeface="Wingdings" pitchFamily="2" charset="2"/>
              <a:buNone/>
            </a:pPr>
            <a:endParaRPr lang="es-ES">
              <a:latin typeface="Arial" charset="0"/>
              <a:cs typeface="Times New Roman" pitchFamily="18" charset="0"/>
            </a:endParaRPr>
          </a:p>
        </p:txBody>
      </p:sp>
    </p:spTree>
    <p:extLst>
      <p:ext uri="{BB962C8B-B14F-4D97-AF65-F5344CB8AC3E}">
        <p14:creationId xmlns:p14="http://schemas.microsoft.com/office/powerpoint/2010/main" val="2038699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95936" y="2636912"/>
            <a:ext cx="4643438" cy="1142984"/>
          </a:xfrm>
        </p:spPr>
        <p:txBody>
          <a:bodyPr/>
          <a:lstStyle/>
          <a:p>
            <a:r>
              <a:rPr lang="es-ES_tradnl" sz="6000" dirty="0" smtClean="0">
                <a:solidFill>
                  <a:schemeClr val="bg1"/>
                </a:solidFill>
              </a:rPr>
              <a:t>Clase 2</a:t>
            </a:r>
            <a:br>
              <a:rPr lang="es-ES_tradnl" sz="6000" dirty="0" smtClean="0">
                <a:solidFill>
                  <a:schemeClr val="bg1"/>
                </a:solidFill>
              </a:rPr>
            </a:br>
            <a:r>
              <a:rPr lang="es-ES_tradnl" sz="6000" dirty="0" smtClean="0">
                <a:solidFill>
                  <a:schemeClr val="bg1"/>
                </a:solidFill>
              </a:rPr>
              <a:t>Teclado y mouse Objetivo</a:t>
            </a:r>
            <a:endParaRPr lang="es-MX" sz="6000" dirty="0">
              <a:solidFill>
                <a:schemeClr val="bg1"/>
              </a:solidFill>
            </a:endParaRPr>
          </a:p>
        </p:txBody>
      </p:sp>
      <p:sp>
        <p:nvSpPr>
          <p:cNvPr id="4" name="3 Rectángulo"/>
          <p:cNvSpPr/>
          <p:nvPr/>
        </p:nvSpPr>
        <p:spPr>
          <a:xfrm>
            <a:off x="179512" y="3356992"/>
            <a:ext cx="2714612" cy="3046988"/>
          </a:xfrm>
          <a:prstGeom prst="rect">
            <a:avLst/>
          </a:prstGeom>
        </p:spPr>
        <p:txBody>
          <a:bodyPr wrap="square">
            <a:spAutoFit/>
          </a:bodyPr>
          <a:lstStyle/>
          <a:p>
            <a:pPr lvl="0" algn="ctr">
              <a:spcBef>
                <a:spcPct val="20000"/>
              </a:spcBef>
            </a:pPr>
            <a:r>
              <a:rPr lang="es-ES_tradnl" sz="3200" dirty="0">
                <a:solidFill>
                  <a:schemeClr val="bg1"/>
                </a:solidFill>
              </a:rPr>
              <a:t>Identificar </a:t>
            </a:r>
            <a:r>
              <a:rPr lang="es-ES_tradnl" sz="3200" dirty="0" smtClean="0">
                <a:solidFill>
                  <a:schemeClr val="bg1"/>
                </a:solidFill>
              </a:rPr>
              <a:t>los principales periféricos de entrada y aprender a utilizarlos</a:t>
            </a:r>
            <a:endParaRPr lang="es-MX" sz="3200" dirty="0">
              <a:solidFill>
                <a:schemeClr val="bg1"/>
              </a:solidFill>
            </a:endParaRPr>
          </a:p>
        </p:txBody>
      </p:sp>
    </p:spTree>
    <p:extLst>
      <p:ext uri="{BB962C8B-B14F-4D97-AF65-F5344CB8AC3E}">
        <p14:creationId xmlns:p14="http://schemas.microsoft.com/office/powerpoint/2010/main" val="2547187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s-ES" smtClean="0"/>
              <a:t>EL TECLADO</a:t>
            </a:r>
          </a:p>
        </p:txBody>
      </p:sp>
      <p:pic>
        <p:nvPicPr>
          <p:cNvPr id="13315" name="Picture 4" descr="8234819_6487">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3392000" y="2683181"/>
            <a:ext cx="2360000" cy="2360000"/>
          </a:xfrm>
        </p:spPr>
      </p:pic>
    </p:spTree>
    <p:extLst>
      <p:ext uri="{BB962C8B-B14F-4D97-AF65-F5344CB8AC3E}">
        <p14:creationId xmlns:p14="http://schemas.microsoft.com/office/powerpoint/2010/main" val="4268211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24075" y="2133600"/>
            <a:ext cx="3960813" cy="358775"/>
          </a:xfrm>
          <a:prstGeom prst="rect">
            <a:avLst/>
          </a:prstGeom>
          <a:solidFill>
            <a:schemeClr val="hlink"/>
          </a:solidFill>
          <a:ln w="9525">
            <a:solidFill>
              <a:schemeClr val="tx1"/>
            </a:solidFill>
            <a:miter lim="800000"/>
            <a:headEnd/>
            <a:tailEnd/>
          </a:ln>
        </p:spPr>
        <p:txBody>
          <a:bodyPr wrap="none" anchor="ctr"/>
          <a:lstStyle/>
          <a:p>
            <a:endParaRPr lang="es-MX"/>
          </a:p>
        </p:txBody>
      </p:sp>
      <p:pic>
        <p:nvPicPr>
          <p:cNvPr id="14339" name="Picture 4" descr="teclado"/>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66875" y="2939256"/>
            <a:ext cx="5810250" cy="1847850"/>
          </a:xfrm>
          <a:noFill/>
        </p:spPr>
      </p:pic>
      <p:sp>
        <p:nvSpPr>
          <p:cNvPr id="14340" name="Text Box 8"/>
          <p:cNvSpPr txBox="1">
            <a:spLocks noChangeArrowheads="1"/>
          </p:cNvSpPr>
          <p:nvPr/>
        </p:nvSpPr>
        <p:spPr bwMode="auto">
          <a:xfrm>
            <a:off x="2051050" y="1125538"/>
            <a:ext cx="3960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s-MX"/>
          </a:p>
        </p:txBody>
      </p:sp>
      <p:sp>
        <p:nvSpPr>
          <p:cNvPr id="14341" name="Line 20"/>
          <p:cNvSpPr>
            <a:spLocks noChangeShapeType="1"/>
          </p:cNvSpPr>
          <p:nvPr/>
        </p:nvSpPr>
        <p:spPr bwMode="auto">
          <a:xfrm>
            <a:off x="1835150" y="3716338"/>
            <a:ext cx="144463"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42" name="Text Box 27"/>
          <p:cNvSpPr txBox="1">
            <a:spLocks noChangeArrowheads="1"/>
          </p:cNvSpPr>
          <p:nvPr/>
        </p:nvSpPr>
        <p:spPr bwMode="auto">
          <a:xfrm>
            <a:off x="2268538" y="5013325"/>
            <a:ext cx="3527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b="1">
                <a:solidFill>
                  <a:schemeClr val="hlink"/>
                </a:solidFill>
              </a:rPr>
              <a:t>TECLADO ALFANUMERICO</a:t>
            </a:r>
          </a:p>
        </p:txBody>
      </p:sp>
      <p:sp>
        <p:nvSpPr>
          <p:cNvPr id="14343" name="Line 18"/>
          <p:cNvSpPr>
            <a:spLocks noChangeShapeType="1"/>
          </p:cNvSpPr>
          <p:nvPr/>
        </p:nvSpPr>
        <p:spPr bwMode="auto">
          <a:xfrm>
            <a:off x="1042988" y="3357563"/>
            <a:ext cx="792162"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44" name="Text Box 9"/>
          <p:cNvSpPr txBox="1">
            <a:spLocks noChangeArrowheads="1"/>
          </p:cNvSpPr>
          <p:nvPr/>
        </p:nvSpPr>
        <p:spPr bwMode="auto">
          <a:xfrm>
            <a:off x="1371600" y="533400"/>
            <a:ext cx="424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b="1"/>
              <a:t>TECLAS  DE FUNCION</a:t>
            </a:r>
          </a:p>
        </p:txBody>
      </p:sp>
      <p:grpSp>
        <p:nvGrpSpPr>
          <p:cNvPr id="14345" name="Group 56"/>
          <p:cNvGrpSpPr>
            <a:grpSpLocks/>
          </p:cNvGrpSpPr>
          <p:nvPr/>
        </p:nvGrpSpPr>
        <p:grpSpPr bwMode="auto">
          <a:xfrm>
            <a:off x="7019925" y="2565400"/>
            <a:ext cx="1296988" cy="3095625"/>
            <a:chOff x="4422" y="1616"/>
            <a:chExt cx="817" cy="1950"/>
          </a:xfrm>
        </p:grpSpPr>
        <p:sp>
          <p:nvSpPr>
            <p:cNvPr id="14391" name="Line 43"/>
            <p:cNvSpPr>
              <a:spLocks noChangeShapeType="1"/>
            </p:cNvSpPr>
            <p:nvPr/>
          </p:nvSpPr>
          <p:spPr bwMode="auto">
            <a:xfrm flipV="1">
              <a:off x="4422" y="1616"/>
              <a:ext cx="817" cy="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92" name="Line 45"/>
            <p:cNvSpPr>
              <a:spLocks noChangeShapeType="1"/>
            </p:cNvSpPr>
            <p:nvPr/>
          </p:nvSpPr>
          <p:spPr bwMode="auto">
            <a:xfrm>
              <a:off x="4422" y="1616"/>
              <a:ext cx="0" cy="1451"/>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93" name="Line 49"/>
            <p:cNvSpPr>
              <a:spLocks noChangeShapeType="1"/>
            </p:cNvSpPr>
            <p:nvPr/>
          </p:nvSpPr>
          <p:spPr bwMode="auto">
            <a:xfrm>
              <a:off x="5239" y="1616"/>
              <a:ext cx="0" cy="195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4394" name="Line 51"/>
            <p:cNvSpPr>
              <a:spLocks noChangeShapeType="1"/>
            </p:cNvSpPr>
            <p:nvPr/>
          </p:nvSpPr>
          <p:spPr bwMode="auto">
            <a:xfrm>
              <a:off x="4422" y="3067"/>
              <a:ext cx="817" cy="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a:lstStyle/>
            <a:p>
              <a:endParaRPr lang="es-MX"/>
            </a:p>
          </p:txBody>
        </p:sp>
      </p:grpSp>
      <p:sp>
        <p:nvSpPr>
          <p:cNvPr id="14346" name="Text Box 58"/>
          <p:cNvSpPr txBox="1">
            <a:spLocks noChangeArrowheads="1"/>
          </p:cNvSpPr>
          <p:nvPr/>
        </p:nvSpPr>
        <p:spPr bwMode="auto">
          <a:xfrm>
            <a:off x="7235825" y="5661025"/>
            <a:ext cx="1492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b="1">
                <a:solidFill>
                  <a:schemeClr val="folHlink"/>
                </a:solidFill>
              </a:rPr>
              <a:t>TECLADO</a:t>
            </a:r>
          </a:p>
          <a:p>
            <a:pPr algn="ctr" eaLnBrk="1" hangingPunct="1"/>
            <a:r>
              <a:rPr lang="es-ES" b="1"/>
              <a:t> </a:t>
            </a:r>
            <a:r>
              <a:rPr lang="es-ES" b="1">
                <a:solidFill>
                  <a:schemeClr val="folHlink"/>
                </a:solidFill>
              </a:rPr>
              <a:t>NUMERICO</a:t>
            </a:r>
          </a:p>
        </p:txBody>
      </p:sp>
      <p:sp>
        <p:nvSpPr>
          <p:cNvPr id="14347" name="Line 88"/>
          <p:cNvSpPr>
            <a:spLocks noChangeShapeType="1"/>
          </p:cNvSpPr>
          <p:nvPr/>
        </p:nvSpPr>
        <p:spPr bwMode="auto">
          <a:xfrm>
            <a:off x="6084888" y="4149725"/>
            <a:ext cx="287337"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s-MX"/>
          </a:p>
        </p:txBody>
      </p:sp>
      <p:grpSp>
        <p:nvGrpSpPr>
          <p:cNvPr id="14348" name="Group 101"/>
          <p:cNvGrpSpPr>
            <a:grpSpLocks/>
          </p:cNvGrpSpPr>
          <p:nvPr/>
        </p:nvGrpSpPr>
        <p:grpSpPr bwMode="auto">
          <a:xfrm>
            <a:off x="6084888" y="3787775"/>
            <a:ext cx="935037" cy="1225550"/>
            <a:chOff x="3833" y="2386"/>
            <a:chExt cx="589" cy="772"/>
          </a:xfrm>
        </p:grpSpPr>
        <p:sp>
          <p:nvSpPr>
            <p:cNvPr id="14384" name="Line 70"/>
            <p:cNvSpPr>
              <a:spLocks noChangeShapeType="1"/>
            </p:cNvSpPr>
            <p:nvPr/>
          </p:nvSpPr>
          <p:spPr bwMode="auto">
            <a:xfrm>
              <a:off x="4014" y="2387"/>
              <a:ext cx="22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85" name="Line 78"/>
            <p:cNvSpPr>
              <a:spLocks noChangeShapeType="1"/>
            </p:cNvSpPr>
            <p:nvPr/>
          </p:nvSpPr>
          <p:spPr bwMode="auto">
            <a:xfrm>
              <a:off x="4241" y="2386"/>
              <a:ext cx="0" cy="228"/>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86" name="Line 85"/>
            <p:cNvSpPr>
              <a:spLocks noChangeShapeType="1"/>
            </p:cNvSpPr>
            <p:nvPr/>
          </p:nvSpPr>
          <p:spPr bwMode="auto">
            <a:xfrm>
              <a:off x="4241" y="2614"/>
              <a:ext cx="181"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87" name="Line 86"/>
            <p:cNvSpPr>
              <a:spLocks noChangeShapeType="1"/>
            </p:cNvSpPr>
            <p:nvPr/>
          </p:nvSpPr>
          <p:spPr bwMode="auto">
            <a:xfrm>
              <a:off x="4422" y="2658"/>
              <a:ext cx="0" cy="273"/>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88" name="Line 87"/>
            <p:cNvSpPr>
              <a:spLocks noChangeShapeType="1"/>
            </p:cNvSpPr>
            <p:nvPr/>
          </p:nvSpPr>
          <p:spPr bwMode="auto">
            <a:xfrm>
              <a:off x="4014" y="2387"/>
              <a:ext cx="0" cy="228"/>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89" name="Line 90"/>
            <p:cNvSpPr>
              <a:spLocks noChangeShapeType="1"/>
            </p:cNvSpPr>
            <p:nvPr/>
          </p:nvSpPr>
          <p:spPr bwMode="auto">
            <a:xfrm>
              <a:off x="3833" y="2614"/>
              <a:ext cx="0" cy="544"/>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4390" name="Line 91"/>
            <p:cNvSpPr>
              <a:spLocks noChangeShapeType="1"/>
            </p:cNvSpPr>
            <p:nvPr/>
          </p:nvSpPr>
          <p:spPr bwMode="auto">
            <a:xfrm>
              <a:off x="3833" y="2931"/>
              <a:ext cx="589"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s-MX"/>
            </a:p>
          </p:txBody>
        </p:sp>
      </p:grpSp>
      <p:sp>
        <p:nvSpPr>
          <p:cNvPr id="14349" name="Text Box 92"/>
          <p:cNvSpPr txBox="1">
            <a:spLocks noChangeArrowheads="1"/>
          </p:cNvSpPr>
          <p:nvPr/>
        </p:nvSpPr>
        <p:spPr bwMode="auto">
          <a:xfrm>
            <a:off x="5651500" y="5157788"/>
            <a:ext cx="17272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b="1">
                <a:solidFill>
                  <a:schemeClr val="accent2"/>
                </a:solidFill>
              </a:rPr>
              <a:t>TECLA DE CONTROL DE CURSOR</a:t>
            </a:r>
          </a:p>
        </p:txBody>
      </p:sp>
      <p:sp>
        <p:nvSpPr>
          <p:cNvPr id="14350" name="Line 7"/>
          <p:cNvSpPr>
            <a:spLocks noChangeShapeType="1"/>
          </p:cNvSpPr>
          <p:nvPr/>
        </p:nvSpPr>
        <p:spPr bwMode="auto">
          <a:xfrm flipH="1">
            <a:off x="6019800" y="1371600"/>
            <a:ext cx="7938" cy="11255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51" name="Line 39"/>
          <p:cNvSpPr>
            <a:spLocks noChangeShapeType="1"/>
          </p:cNvSpPr>
          <p:nvPr/>
        </p:nvSpPr>
        <p:spPr bwMode="auto">
          <a:xfrm flipV="1">
            <a:off x="1676400" y="2514600"/>
            <a:ext cx="4343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52" name="Line 94"/>
          <p:cNvSpPr>
            <a:spLocks noChangeShapeType="1"/>
          </p:cNvSpPr>
          <p:nvPr/>
        </p:nvSpPr>
        <p:spPr bwMode="auto">
          <a:xfrm flipV="1">
            <a:off x="1676400" y="990600"/>
            <a:ext cx="0" cy="1524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4353" name="Line 96"/>
          <p:cNvSpPr>
            <a:spLocks noChangeShapeType="1"/>
          </p:cNvSpPr>
          <p:nvPr/>
        </p:nvSpPr>
        <p:spPr bwMode="auto">
          <a:xfrm>
            <a:off x="1676400" y="1371600"/>
            <a:ext cx="4343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54" name="Line 12"/>
          <p:cNvSpPr>
            <a:spLocks noChangeShapeType="1"/>
          </p:cNvSpPr>
          <p:nvPr/>
        </p:nvSpPr>
        <p:spPr bwMode="auto">
          <a:xfrm flipH="1">
            <a:off x="5364163" y="2565400"/>
            <a:ext cx="0" cy="43180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55" name="Line 13"/>
          <p:cNvSpPr>
            <a:spLocks noChangeShapeType="1"/>
          </p:cNvSpPr>
          <p:nvPr/>
        </p:nvSpPr>
        <p:spPr bwMode="auto">
          <a:xfrm>
            <a:off x="5364163" y="2997200"/>
            <a:ext cx="6477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56" name="Line 15"/>
          <p:cNvSpPr>
            <a:spLocks noChangeShapeType="1"/>
          </p:cNvSpPr>
          <p:nvPr/>
        </p:nvSpPr>
        <p:spPr bwMode="auto">
          <a:xfrm>
            <a:off x="1042988" y="2565400"/>
            <a:ext cx="0" cy="792163"/>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57" name="Line 19"/>
          <p:cNvSpPr>
            <a:spLocks noChangeShapeType="1"/>
          </p:cNvSpPr>
          <p:nvPr/>
        </p:nvSpPr>
        <p:spPr bwMode="auto">
          <a:xfrm>
            <a:off x="1835150" y="3357563"/>
            <a:ext cx="0" cy="358775"/>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58" name="Line 21"/>
          <p:cNvSpPr>
            <a:spLocks noChangeShapeType="1"/>
          </p:cNvSpPr>
          <p:nvPr/>
        </p:nvSpPr>
        <p:spPr bwMode="auto">
          <a:xfrm>
            <a:off x="1979613" y="3733800"/>
            <a:ext cx="0" cy="415925"/>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59" name="Line 22"/>
          <p:cNvSpPr>
            <a:spLocks noChangeShapeType="1"/>
          </p:cNvSpPr>
          <p:nvPr/>
        </p:nvSpPr>
        <p:spPr bwMode="auto">
          <a:xfrm>
            <a:off x="1979613" y="4149725"/>
            <a:ext cx="504825"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60" name="Line 24"/>
          <p:cNvSpPr>
            <a:spLocks noChangeShapeType="1"/>
          </p:cNvSpPr>
          <p:nvPr/>
        </p:nvSpPr>
        <p:spPr bwMode="auto">
          <a:xfrm>
            <a:off x="6011863" y="2997200"/>
            <a:ext cx="7937" cy="73660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61" name="Line 30"/>
          <p:cNvSpPr>
            <a:spLocks noChangeShapeType="1"/>
          </p:cNvSpPr>
          <p:nvPr/>
        </p:nvSpPr>
        <p:spPr bwMode="auto">
          <a:xfrm>
            <a:off x="5181600" y="3733800"/>
            <a:ext cx="8382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62" name="Line 31"/>
          <p:cNvSpPr>
            <a:spLocks noChangeShapeType="1"/>
          </p:cNvSpPr>
          <p:nvPr/>
        </p:nvSpPr>
        <p:spPr bwMode="auto">
          <a:xfrm flipH="1">
            <a:off x="5181600" y="3733800"/>
            <a:ext cx="0" cy="38100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63" name="Line 36"/>
          <p:cNvSpPr>
            <a:spLocks noChangeShapeType="1"/>
          </p:cNvSpPr>
          <p:nvPr/>
        </p:nvSpPr>
        <p:spPr bwMode="auto">
          <a:xfrm>
            <a:off x="4356100" y="4149725"/>
            <a:ext cx="0" cy="792163"/>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4364" name="Line 37"/>
          <p:cNvSpPr>
            <a:spLocks noChangeShapeType="1"/>
          </p:cNvSpPr>
          <p:nvPr/>
        </p:nvSpPr>
        <p:spPr bwMode="auto">
          <a:xfrm>
            <a:off x="2484438" y="4724400"/>
            <a:ext cx="1871662"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65" name="Line 97"/>
          <p:cNvSpPr>
            <a:spLocks noChangeShapeType="1"/>
          </p:cNvSpPr>
          <p:nvPr/>
        </p:nvSpPr>
        <p:spPr bwMode="auto">
          <a:xfrm>
            <a:off x="1066800" y="2590800"/>
            <a:ext cx="42672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66" name="Line 98"/>
          <p:cNvSpPr>
            <a:spLocks noChangeShapeType="1"/>
          </p:cNvSpPr>
          <p:nvPr/>
        </p:nvSpPr>
        <p:spPr bwMode="auto">
          <a:xfrm>
            <a:off x="2514600" y="4191000"/>
            <a:ext cx="0" cy="53340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67" name="Line 99"/>
          <p:cNvSpPr>
            <a:spLocks noChangeShapeType="1"/>
          </p:cNvSpPr>
          <p:nvPr/>
        </p:nvSpPr>
        <p:spPr bwMode="auto">
          <a:xfrm>
            <a:off x="4343400" y="4114800"/>
            <a:ext cx="8382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68" name="Text Box 103"/>
          <p:cNvSpPr txBox="1">
            <a:spLocks noChangeArrowheads="1"/>
          </p:cNvSpPr>
          <p:nvPr/>
        </p:nvSpPr>
        <p:spPr bwMode="auto">
          <a:xfrm>
            <a:off x="381000" y="5105400"/>
            <a:ext cx="1524000"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b="1">
                <a:solidFill>
                  <a:schemeClr val="bg2"/>
                </a:solidFill>
              </a:rPr>
              <a:t>TECLAS DE CONTROL</a:t>
            </a:r>
          </a:p>
        </p:txBody>
      </p:sp>
      <p:sp>
        <p:nvSpPr>
          <p:cNvPr id="14369" name="Line 104"/>
          <p:cNvSpPr>
            <a:spLocks noChangeShapeType="1"/>
          </p:cNvSpPr>
          <p:nvPr/>
        </p:nvSpPr>
        <p:spPr bwMode="auto">
          <a:xfrm>
            <a:off x="1143000" y="3429000"/>
            <a:ext cx="0" cy="160020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4370" name="Line 105"/>
          <p:cNvSpPr>
            <a:spLocks noChangeShapeType="1"/>
          </p:cNvSpPr>
          <p:nvPr/>
        </p:nvSpPr>
        <p:spPr bwMode="auto">
          <a:xfrm>
            <a:off x="1835150" y="3357563"/>
            <a:ext cx="0" cy="358775"/>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71" name="Line 106"/>
          <p:cNvSpPr>
            <a:spLocks noChangeShapeType="1"/>
          </p:cNvSpPr>
          <p:nvPr/>
        </p:nvSpPr>
        <p:spPr bwMode="auto">
          <a:xfrm>
            <a:off x="1987550" y="3509963"/>
            <a:ext cx="0" cy="358775"/>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72" name="Line 108"/>
          <p:cNvSpPr>
            <a:spLocks noChangeShapeType="1"/>
          </p:cNvSpPr>
          <p:nvPr/>
        </p:nvSpPr>
        <p:spPr bwMode="auto">
          <a:xfrm>
            <a:off x="1143000" y="4572000"/>
            <a:ext cx="12954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73" name="Text Box 109"/>
          <p:cNvSpPr txBox="1">
            <a:spLocks noChangeArrowheads="1"/>
          </p:cNvSpPr>
          <p:nvPr/>
        </p:nvSpPr>
        <p:spPr bwMode="auto">
          <a:xfrm>
            <a:off x="6553200" y="228600"/>
            <a:ext cx="1524000"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b="1">
                <a:solidFill>
                  <a:schemeClr val="bg2"/>
                </a:solidFill>
              </a:rPr>
              <a:t>TECLAS DE CONTROL</a:t>
            </a:r>
          </a:p>
        </p:txBody>
      </p:sp>
      <p:sp>
        <p:nvSpPr>
          <p:cNvPr id="14374" name="Line 110"/>
          <p:cNvSpPr>
            <a:spLocks noChangeShapeType="1"/>
          </p:cNvSpPr>
          <p:nvPr/>
        </p:nvSpPr>
        <p:spPr bwMode="auto">
          <a:xfrm flipV="1">
            <a:off x="7010400" y="990600"/>
            <a:ext cx="0" cy="236220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4375" name="Line 111"/>
          <p:cNvSpPr>
            <a:spLocks noChangeShapeType="1"/>
          </p:cNvSpPr>
          <p:nvPr/>
        </p:nvSpPr>
        <p:spPr bwMode="auto">
          <a:xfrm flipV="1">
            <a:off x="4419600" y="4572000"/>
            <a:ext cx="1600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76" name="Line 112"/>
          <p:cNvSpPr>
            <a:spLocks noChangeShapeType="1"/>
          </p:cNvSpPr>
          <p:nvPr/>
        </p:nvSpPr>
        <p:spPr bwMode="auto">
          <a:xfrm>
            <a:off x="6096000" y="1371600"/>
            <a:ext cx="0" cy="243840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77" name="Line 113"/>
          <p:cNvSpPr>
            <a:spLocks noChangeShapeType="1"/>
          </p:cNvSpPr>
          <p:nvPr/>
        </p:nvSpPr>
        <p:spPr bwMode="auto">
          <a:xfrm>
            <a:off x="4419600" y="4191000"/>
            <a:ext cx="0" cy="38100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78" name="Line 114"/>
          <p:cNvSpPr>
            <a:spLocks noChangeShapeType="1"/>
          </p:cNvSpPr>
          <p:nvPr/>
        </p:nvSpPr>
        <p:spPr bwMode="auto">
          <a:xfrm>
            <a:off x="4419600" y="4191000"/>
            <a:ext cx="838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79" name="Line 115"/>
          <p:cNvSpPr>
            <a:spLocks noChangeShapeType="1"/>
          </p:cNvSpPr>
          <p:nvPr/>
        </p:nvSpPr>
        <p:spPr bwMode="auto">
          <a:xfrm>
            <a:off x="5257800" y="3810000"/>
            <a:ext cx="0" cy="38100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80" name="Line 117"/>
          <p:cNvSpPr>
            <a:spLocks noChangeShapeType="1"/>
          </p:cNvSpPr>
          <p:nvPr/>
        </p:nvSpPr>
        <p:spPr bwMode="auto">
          <a:xfrm>
            <a:off x="5181600" y="3810000"/>
            <a:ext cx="9144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81" name="Line 119"/>
          <p:cNvSpPr>
            <a:spLocks noChangeShapeType="1"/>
          </p:cNvSpPr>
          <p:nvPr/>
        </p:nvSpPr>
        <p:spPr bwMode="auto">
          <a:xfrm>
            <a:off x="6096000" y="1371600"/>
            <a:ext cx="9144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82" name="Line 120"/>
          <p:cNvSpPr>
            <a:spLocks noChangeShapeType="1"/>
          </p:cNvSpPr>
          <p:nvPr/>
        </p:nvSpPr>
        <p:spPr bwMode="auto">
          <a:xfrm>
            <a:off x="6019800" y="3810000"/>
            <a:ext cx="0" cy="76200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4383" name="Line 121"/>
          <p:cNvSpPr>
            <a:spLocks noChangeShapeType="1"/>
          </p:cNvSpPr>
          <p:nvPr/>
        </p:nvSpPr>
        <p:spPr bwMode="auto">
          <a:xfrm>
            <a:off x="6096000" y="3352800"/>
            <a:ext cx="9144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es-MX"/>
          </a:p>
        </p:txBody>
      </p:sp>
    </p:spTree>
    <p:extLst>
      <p:ext uri="{BB962C8B-B14F-4D97-AF65-F5344CB8AC3E}">
        <p14:creationId xmlns:p14="http://schemas.microsoft.com/office/powerpoint/2010/main" val="1749193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143000"/>
          </a:xfrm>
        </p:spPr>
        <p:txBody>
          <a:bodyPr/>
          <a:lstStyle/>
          <a:p>
            <a:r>
              <a:rPr lang="es-ES"/>
              <a:t>hardware</a:t>
            </a:r>
          </a:p>
        </p:txBody>
      </p:sp>
      <p:sp>
        <p:nvSpPr>
          <p:cNvPr id="7171" name="Rectangle 3"/>
          <p:cNvSpPr>
            <a:spLocks noGrp="1" noChangeArrowheads="1"/>
          </p:cNvSpPr>
          <p:nvPr>
            <p:ph idx="1"/>
          </p:nvPr>
        </p:nvSpPr>
        <p:spPr>
          <a:xfrm>
            <a:off x="685800" y="1600200"/>
            <a:ext cx="8077200" cy="4495800"/>
          </a:xfrm>
        </p:spPr>
        <p:txBody>
          <a:bodyPr>
            <a:normAutofit fontScale="92500" lnSpcReduction="20000"/>
          </a:bodyPr>
          <a:lstStyle/>
          <a:p>
            <a:pPr>
              <a:lnSpc>
                <a:spcPct val="90000"/>
              </a:lnSpc>
            </a:pPr>
            <a:r>
              <a:rPr lang="es-ES" sz="2800"/>
              <a:t>Son todos los componentes físicos de un ordenador o computadora, es lo que puedo tocar .</a:t>
            </a:r>
          </a:p>
          <a:p>
            <a:pPr>
              <a:lnSpc>
                <a:spcPct val="90000"/>
              </a:lnSpc>
            </a:pPr>
            <a:endParaRPr lang="es-ES" sz="2800"/>
          </a:p>
          <a:p>
            <a:pPr algn="ctr">
              <a:lnSpc>
                <a:spcPct val="90000"/>
              </a:lnSpc>
              <a:buFont typeface="Wingdings" pitchFamily="2" charset="2"/>
              <a:buNone/>
            </a:pPr>
            <a:r>
              <a:rPr lang="es-ES" sz="4000">
                <a:solidFill>
                  <a:srgbClr val="FFCC00"/>
                </a:solidFill>
                <a:latin typeface="Arial" charset="0"/>
              </a:rPr>
              <a:t>software</a:t>
            </a:r>
          </a:p>
          <a:p>
            <a:pPr>
              <a:lnSpc>
                <a:spcPct val="90000"/>
              </a:lnSpc>
            </a:pPr>
            <a:r>
              <a:rPr lang="es-ES" sz="2800"/>
              <a:t>Es el que rige la forma en que se utiliza el hardware.</a:t>
            </a:r>
          </a:p>
          <a:p>
            <a:pPr>
              <a:lnSpc>
                <a:spcPct val="90000"/>
              </a:lnSpc>
            </a:pPr>
            <a:r>
              <a:rPr lang="es-ES" sz="2800"/>
              <a:t>Son todos los programas de aplicación ( procesador de texto, video juegos ,traductores, office,etc) </a:t>
            </a:r>
          </a:p>
          <a:p>
            <a:pPr>
              <a:lnSpc>
                <a:spcPct val="90000"/>
              </a:lnSpc>
            </a:pPr>
            <a:r>
              <a:rPr lang="es-ES" sz="2800"/>
              <a:t>Son todos los programas básicos como el sistema operativo, el BIOS(sistema básico de entrada salida),etc.</a:t>
            </a:r>
          </a:p>
        </p:txBody>
      </p:sp>
    </p:spTree>
    <p:extLst>
      <p:ext uri="{BB962C8B-B14F-4D97-AF65-F5344CB8AC3E}">
        <p14:creationId xmlns:p14="http://schemas.microsoft.com/office/powerpoint/2010/main" val="3727706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up)">
                                      <p:cBhvr>
                                        <p:cTn id="7" dur="75"/>
                                        <p:tgtEl>
                                          <p:spTgt spid="717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box(in)">
                                      <p:cBhvr>
                                        <p:cTn id="12" dur="500"/>
                                        <p:tgtEl>
                                          <p:spTgt spid="717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gunshot.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ox(in)">
                                      <p:cBhvr>
                                        <p:cTn id="17" dur="500"/>
                                        <p:tgtEl>
                                          <p:spTgt spid="717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gunshot.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ox(in)">
                                      <p:cBhvr>
                                        <p:cTn id="22" dur="500"/>
                                        <p:tgtEl>
                                          <p:spTgt spid="717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gunshot.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box(in)">
                                      <p:cBhvr>
                                        <p:cTn id="27" dur="500"/>
                                        <p:tgtEl>
                                          <p:spTgt spid="717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gunshot.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box(in)">
                                      <p:cBhvr>
                                        <p:cTn id="32" dur="500"/>
                                        <p:tgtEl>
                                          <p:spTgt spid="717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P spid="71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s-ES" smtClean="0"/>
              <a:t>Teclas especiales</a:t>
            </a:r>
          </a:p>
        </p:txBody>
      </p:sp>
      <p:sp>
        <p:nvSpPr>
          <p:cNvPr id="15363" name="Rectangle 5"/>
          <p:cNvSpPr>
            <a:spLocks noGrp="1" noRot="1" noChangeArrowheads="1"/>
          </p:cNvSpPr>
          <p:nvPr>
            <p:ph idx="1"/>
          </p:nvPr>
        </p:nvSpPr>
        <p:spPr>
          <a:xfrm>
            <a:off x="0" y="1676400"/>
            <a:ext cx="9144000" cy="4422775"/>
          </a:xfrm>
        </p:spPr>
        <p:txBody>
          <a:bodyPr/>
          <a:lstStyle/>
          <a:p>
            <a:pPr>
              <a:lnSpc>
                <a:spcPct val="90000"/>
              </a:lnSpc>
            </a:pPr>
            <a:r>
              <a:rPr lang="es-ES" sz="2800" smtClean="0">
                <a:cs typeface="Times New Roman" pitchFamily="18" charset="0"/>
              </a:rPr>
              <a:t>La tecla bksp                     Sirve para retroceder el cursor hacia la izquierda, borrando simultáneamente los caracteres</a:t>
            </a:r>
            <a:r>
              <a:rPr lang="es-ES" smtClean="0">
                <a:cs typeface="Times New Roman" pitchFamily="18" charset="0"/>
              </a:rPr>
              <a:t>. </a:t>
            </a:r>
            <a:br>
              <a:rPr lang="es-ES" smtClean="0">
                <a:cs typeface="Times New Roman" pitchFamily="18" charset="0"/>
              </a:rPr>
            </a:br>
            <a:endParaRPr lang="es-ES" smtClean="0">
              <a:cs typeface="Times New Roman" pitchFamily="18" charset="0"/>
            </a:endParaRPr>
          </a:p>
          <a:p>
            <a:pPr>
              <a:lnSpc>
                <a:spcPct val="90000"/>
              </a:lnSpc>
            </a:pPr>
            <a:endParaRPr lang="es-ES" smtClean="0">
              <a:cs typeface="Times New Roman" pitchFamily="18" charset="0"/>
            </a:endParaRPr>
          </a:p>
          <a:p>
            <a:pPr>
              <a:lnSpc>
                <a:spcPct val="90000"/>
              </a:lnSpc>
            </a:pPr>
            <a:r>
              <a:rPr lang="es-ES" smtClean="0">
                <a:cs typeface="Times New Roman" pitchFamily="18" charset="0"/>
              </a:rPr>
              <a:t>La tecla                 sirve para introducir el tercer carácter de una tecla, por ejemplo, la @ que hay en la tecla del número 2. </a:t>
            </a:r>
            <a:br>
              <a:rPr lang="es-ES" smtClean="0">
                <a:cs typeface="Times New Roman" pitchFamily="18" charset="0"/>
              </a:rPr>
            </a:br>
            <a:endParaRPr lang="es-ES" smtClean="0">
              <a:cs typeface="Times New Roman" pitchFamily="18" charset="0"/>
            </a:endParaRPr>
          </a:p>
        </p:txBody>
      </p:sp>
      <p:grpSp>
        <p:nvGrpSpPr>
          <p:cNvPr id="15364" name="Group 9"/>
          <p:cNvGrpSpPr>
            <a:grpSpLocks/>
          </p:cNvGrpSpPr>
          <p:nvPr/>
        </p:nvGrpSpPr>
        <p:grpSpPr bwMode="auto">
          <a:xfrm>
            <a:off x="2743200" y="1600200"/>
            <a:ext cx="1676400" cy="457200"/>
            <a:chOff x="1392" y="1008"/>
            <a:chExt cx="1152" cy="384"/>
          </a:xfrm>
        </p:grpSpPr>
        <p:sp>
          <p:nvSpPr>
            <p:cNvPr id="15366" name="Rectangle 7"/>
            <p:cNvSpPr>
              <a:spLocks noChangeArrowheads="1"/>
            </p:cNvSpPr>
            <p:nvPr/>
          </p:nvSpPr>
          <p:spPr bwMode="auto">
            <a:xfrm>
              <a:off x="1392" y="1008"/>
              <a:ext cx="1152" cy="384"/>
            </a:xfrm>
            <a:prstGeom prst="rect">
              <a:avLst/>
            </a:prstGeom>
            <a:solidFill>
              <a:srgbClr val="969696"/>
            </a:solidFill>
            <a:ln w="9525">
              <a:solidFill>
                <a:schemeClr val="tx1"/>
              </a:solidFill>
              <a:miter lim="800000"/>
              <a:headEnd/>
              <a:tailEnd/>
            </a:ln>
          </p:spPr>
          <p:txBody>
            <a:bodyPr wrap="none" anchor="ctr"/>
            <a:lstStyle/>
            <a:p>
              <a:endParaRPr lang="es-MX"/>
            </a:p>
          </p:txBody>
        </p:sp>
        <p:sp>
          <p:nvSpPr>
            <p:cNvPr id="15367" name="Line 8"/>
            <p:cNvSpPr>
              <a:spLocks noChangeShapeType="1"/>
            </p:cNvSpPr>
            <p:nvPr/>
          </p:nvSpPr>
          <p:spPr bwMode="auto">
            <a:xfrm flipH="1">
              <a:off x="1632" y="1200"/>
              <a:ext cx="672"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grpSp>
      <p:sp>
        <p:nvSpPr>
          <p:cNvPr id="9226" name="Rectangle 10"/>
          <p:cNvSpPr>
            <a:spLocks noChangeArrowheads="1"/>
          </p:cNvSpPr>
          <p:nvPr/>
        </p:nvSpPr>
        <p:spPr bwMode="auto">
          <a:xfrm>
            <a:off x="2057400" y="3581400"/>
            <a:ext cx="1600200" cy="762000"/>
          </a:xfrm>
          <a:prstGeom prst="rect">
            <a:avLst/>
          </a:prstGeom>
          <a:solidFill>
            <a:srgbClr val="969696"/>
          </a:solidFill>
          <a:ln w="9525">
            <a:solidFill>
              <a:schemeClr val="tx1"/>
            </a:solidFill>
            <a:miter lim="800000"/>
            <a:headEnd/>
            <a:tailEnd/>
          </a:ln>
          <a:effectLst/>
        </p:spPr>
        <p:txBody>
          <a:bodyPr wrap="none" anchor="ctr"/>
          <a:lstStyle/>
          <a:p>
            <a:pPr algn="ctr">
              <a:defRPr/>
            </a:pPr>
            <a:r>
              <a:rPr lang="es-ES" sz="3200" b="1">
                <a:solidFill>
                  <a:srgbClr val="000000"/>
                </a:solidFill>
                <a:effectLst>
                  <a:outerShdw blurRad="38100" dist="38100" dir="2700000" algn="tl">
                    <a:srgbClr val="FFFFFF"/>
                  </a:outerShdw>
                </a:effectLst>
                <a:cs typeface="Times New Roman" pitchFamily="18" charset="0"/>
              </a:rPr>
              <a:t>Alt Gr</a:t>
            </a:r>
          </a:p>
        </p:txBody>
      </p:sp>
    </p:spTree>
    <p:extLst>
      <p:ext uri="{BB962C8B-B14F-4D97-AF65-F5344CB8AC3E}">
        <p14:creationId xmlns:p14="http://schemas.microsoft.com/office/powerpoint/2010/main" val="3046807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Rot="1" noChangeArrowheads="1"/>
          </p:cNvSpPr>
          <p:nvPr>
            <p:ph idx="1"/>
          </p:nvPr>
        </p:nvSpPr>
        <p:spPr>
          <a:xfrm>
            <a:off x="301625" y="304800"/>
            <a:ext cx="8540750" cy="5794375"/>
          </a:xfrm>
        </p:spPr>
        <p:txBody>
          <a:bodyPr>
            <a:normAutofit lnSpcReduction="10000"/>
          </a:bodyPr>
          <a:lstStyle/>
          <a:p>
            <a:pPr algn="just">
              <a:lnSpc>
                <a:spcPct val="90000"/>
              </a:lnSpc>
              <a:spcBef>
                <a:spcPct val="50000"/>
              </a:spcBef>
            </a:pPr>
            <a:endParaRPr lang="es-ES" sz="2800" smtClean="0">
              <a:cs typeface="Times New Roman" pitchFamily="18" charset="0"/>
            </a:endParaRPr>
          </a:p>
          <a:p>
            <a:pPr algn="just">
              <a:lnSpc>
                <a:spcPct val="90000"/>
              </a:lnSpc>
              <a:spcBef>
                <a:spcPct val="50000"/>
              </a:spcBef>
            </a:pPr>
            <a:r>
              <a:rPr lang="es-ES" sz="2800" smtClean="0">
                <a:cs typeface="Times New Roman" pitchFamily="18" charset="0"/>
              </a:rPr>
              <a:t>La tecla </a:t>
            </a:r>
            <a:r>
              <a:rPr lang="es-ES" sz="2800" b="1" smtClean="0">
                <a:cs typeface="Times New Roman" pitchFamily="18" charset="0"/>
              </a:rPr>
              <a:t>shft</a:t>
            </a:r>
            <a:r>
              <a:rPr lang="es-ES" sz="2800" smtClean="0">
                <a:cs typeface="Times New Roman" pitchFamily="18" charset="0"/>
              </a:rPr>
              <a:t>              nos permite introducir el segundo carácter de una tecla, por ejemplo (:) pulsando </a:t>
            </a:r>
            <a:r>
              <a:rPr lang="es-ES" sz="2800" b="1" smtClean="0">
                <a:cs typeface="Times New Roman" pitchFamily="18" charset="0"/>
              </a:rPr>
              <a:t>shft</a:t>
            </a:r>
            <a:r>
              <a:rPr lang="es-ES" sz="2800" smtClean="0">
                <a:cs typeface="Times New Roman" pitchFamily="18" charset="0"/>
              </a:rPr>
              <a:t>+la tecla que contiene el punto (.).  O si estamos escribiendo en minúscula, al presionar esta tecla simultáneamente con una letra, esta última quedará en mayúscula, y viceversa, si estamos escribiendo en mayúscula la letra quedará </a:t>
            </a:r>
          </a:p>
          <a:p>
            <a:pPr algn="just"/>
            <a:endParaRPr lang="es-ES" smtClean="0"/>
          </a:p>
          <a:p>
            <a:pPr algn="just"/>
            <a:r>
              <a:rPr lang="es-ES" sz="2800" smtClean="0">
                <a:cs typeface="Times New Roman" pitchFamily="18" charset="0"/>
              </a:rPr>
              <a:t>tecla de tabulación             En un procesador de texto sirve para alinear verticalmente tanto texto como números.</a:t>
            </a:r>
          </a:p>
        </p:txBody>
      </p:sp>
      <p:grpSp>
        <p:nvGrpSpPr>
          <p:cNvPr id="16387" name="Group 6"/>
          <p:cNvGrpSpPr>
            <a:grpSpLocks/>
          </p:cNvGrpSpPr>
          <p:nvPr/>
        </p:nvGrpSpPr>
        <p:grpSpPr bwMode="auto">
          <a:xfrm>
            <a:off x="3200400" y="609600"/>
            <a:ext cx="1295400" cy="685800"/>
            <a:chOff x="2064" y="384"/>
            <a:chExt cx="816" cy="432"/>
          </a:xfrm>
        </p:grpSpPr>
        <p:sp>
          <p:nvSpPr>
            <p:cNvPr id="16394" name="Rectangle 4"/>
            <p:cNvSpPr>
              <a:spLocks noChangeArrowheads="1"/>
            </p:cNvSpPr>
            <p:nvPr/>
          </p:nvSpPr>
          <p:spPr bwMode="auto">
            <a:xfrm>
              <a:off x="2064" y="384"/>
              <a:ext cx="816" cy="432"/>
            </a:xfrm>
            <a:prstGeom prst="rect">
              <a:avLst/>
            </a:prstGeom>
            <a:solidFill>
              <a:srgbClr val="969696"/>
            </a:solidFill>
            <a:ln w="9525">
              <a:solidFill>
                <a:schemeClr val="tx1"/>
              </a:solidFill>
              <a:miter lim="800000"/>
              <a:headEnd/>
              <a:tailEnd/>
            </a:ln>
          </p:spPr>
          <p:txBody>
            <a:bodyPr wrap="none" anchor="ctr"/>
            <a:lstStyle/>
            <a:p>
              <a:endParaRPr lang="es-MX"/>
            </a:p>
          </p:txBody>
        </p:sp>
        <p:sp>
          <p:nvSpPr>
            <p:cNvPr id="16395" name="Line 5"/>
            <p:cNvSpPr>
              <a:spLocks noChangeShapeType="1"/>
            </p:cNvSpPr>
            <p:nvPr/>
          </p:nvSpPr>
          <p:spPr bwMode="auto">
            <a:xfrm flipV="1">
              <a:off x="2496" y="432"/>
              <a:ext cx="0" cy="336"/>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grpSp>
      <p:grpSp>
        <p:nvGrpSpPr>
          <p:cNvPr id="16388" name="Group 14"/>
          <p:cNvGrpSpPr>
            <a:grpSpLocks/>
          </p:cNvGrpSpPr>
          <p:nvPr/>
        </p:nvGrpSpPr>
        <p:grpSpPr bwMode="auto">
          <a:xfrm>
            <a:off x="3962400" y="4495800"/>
            <a:ext cx="1219200" cy="609600"/>
            <a:chOff x="2496" y="2832"/>
            <a:chExt cx="768" cy="384"/>
          </a:xfrm>
        </p:grpSpPr>
        <p:sp>
          <p:nvSpPr>
            <p:cNvPr id="16389" name="Rectangle 8"/>
            <p:cNvSpPr>
              <a:spLocks noChangeArrowheads="1"/>
            </p:cNvSpPr>
            <p:nvPr/>
          </p:nvSpPr>
          <p:spPr bwMode="auto">
            <a:xfrm>
              <a:off x="2496" y="2832"/>
              <a:ext cx="768" cy="384"/>
            </a:xfrm>
            <a:prstGeom prst="rect">
              <a:avLst/>
            </a:prstGeom>
            <a:solidFill>
              <a:srgbClr val="969696"/>
            </a:solidFill>
            <a:ln w="9525">
              <a:solidFill>
                <a:schemeClr val="tx1"/>
              </a:solidFill>
              <a:miter lim="800000"/>
              <a:headEnd/>
              <a:tailEnd/>
            </a:ln>
          </p:spPr>
          <p:txBody>
            <a:bodyPr wrap="none" anchor="ctr"/>
            <a:lstStyle/>
            <a:p>
              <a:endParaRPr lang="es-MX"/>
            </a:p>
          </p:txBody>
        </p:sp>
        <p:sp>
          <p:nvSpPr>
            <p:cNvPr id="16390" name="Line 9"/>
            <p:cNvSpPr>
              <a:spLocks noChangeShapeType="1"/>
            </p:cNvSpPr>
            <p:nvPr/>
          </p:nvSpPr>
          <p:spPr bwMode="auto">
            <a:xfrm flipH="1" flipV="1">
              <a:off x="2640" y="2928"/>
              <a:ext cx="432"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6391" name="Line 10"/>
            <p:cNvSpPr>
              <a:spLocks noChangeShapeType="1"/>
            </p:cNvSpPr>
            <p:nvPr/>
          </p:nvSpPr>
          <p:spPr bwMode="auto">
            <a:xfrm flipV="1">
              <a:off x="2640" y="3072"/>
              <a:ext cx="48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6392" name="Line 11"/>
            <p:cNvSpPr>
              <a:spLocks noChangeShapeType="1"/>
            </p:cNvSpPr>
            <p:nvPr/>
          </p:nvSpPr>
          <p:spPr bwMode="auto">
            <a:xfrm>
              <a:off x="2592" y="2880"/>
              <a:ext cx="0" cy="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6393" name="Line 12"/>
            <p:cNvSpPr>
              <a:spLocks noChangeShapeType="1"/>
            </p:cNvSpPr>
            <p:nvPr/>
          </p:nvSpPr>
          <p:spPr bwMode="auto">
            <a:xfrm>
              <a:off x="3168" y="3024"/>
              <a:ext cx="0" cy="9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MX"/>
            </a:p>
          </p:txBody>
        </p:sp>
      </p:grpSp>
    </p:spTree>
    <p:extLst>
      <p:ext uri="{BB962C8B-B14F-4D97-AF65-F5344CB8AC3E}">
        <p14:creationId xmlns:p14="http://schemas.microsoft.com/office/powerpoint/2010/main" val="1742115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Rot="1" noChangeArrowheads="1"/>
          </p:cNvSpPr>
          <p:nvPr>
            <p:ph idx="1"/>
          </p:nvPr>
        </p:nvSpPr>
        <p:spPr>
          <a:xfrm>
            <a:off x="301625" y="381000"/>
            <a:ext cx="8842375" cy="6172200"/>
          </a:xfrm>
        </p:spPr>
        <p:txBody>
          <a:bodyPr>
            <a:normAutofit lnSpcReduction="10000"/>
          </a:bodyPr>
          <a:lstStyle/>
          <a:p>
            <a:r>
              <a:rPr lang="es-ES" sz="2800" smtClean="0">
                <a:cs typeface="Times New Roman" pitchFamily="18" charset="0"/>
              </a:rPr>
              <a:t>Esta tecla                  te permite insertar un carácter de manera que todo lo que escribamos a continuación se irá intercalando entre lo que ya tenemos escrito. </a:t>
            </a:r>
            <a:br>
              <a:rPr lang="es-ES" sz="2800" smtClean="0">
                <a:cs typeface="Times New Roman" pitchFamily="18" charset="0"/>
              </a:rPr>
            </a:br>
            <a:endParaRPr lang="es-ES" sz="2800" smtClean="0">
              <a:cs typeface="Times New Roman" pitchFamily="18" charset="0"/>
            </a:endParaRPr>
          </a:p>
          <a:p>
            <a:r>
              <a:rPr lang="es-ES" sz="2800" smtClean="0">
                <a:cs typeface="Times New Roman" pitchFamily="18" charset="0"/>
              </a:rPr>
              <a:t>La tecla                        Fija el teclado alfabético en mayúscula.</a:t>
            </a:r>
          </a:p>
          <a:p>
            <a:endParaRPr lang="es-ES" sz="2800" smtClean="0">
              <a:cs typeface="Times New Roman" pitchFamily="18" charset="0"/>
            </a:endParaRPr>
          </a:p>
          <a:p>
            <a:r>
              <a:rPr lang="es-ES" sz="2800" smtClean="0">
                <a:cs typeface="Times New Roman" pitchFamily="18" charset="0"/>
              </a:rPr>
              <a:t>La tecla alternar            , al igual que la tecla control,</a:t>
            </a:r>
          </a:p>
          <a:p>
            <a:pPr>
              <a:buFont typeface="Wingdings" pitchFamily="2" charset="2"/>
              <a:buNone/>
            </a:pPr>
            <a:r>
              <a:rPr lang="es-ES" sz="2800" smtClean="0">
                <a:cs typeface="Times New Roman" pitchFamily="18" charset="0"/>
              </a:rPr>
              <a:t>            se usa para hacer combinaciones y lograr así</a:t>
            </a:r>
          </a:p>
          <a:p>
            <a:pPr algn="just">
              <a:buFont typeface="Wingdings" pitchFamily="2" charset="2"/>
              <a:buNone/>
            </a:pPr>
            <a:r>
              <a:rPr lang="es-ES" sz="2800" smtClean="0">
                <a:cs typeface="Times New Roman" pitchFamily="18" charset="0"/>
              </a:rPr>
              <a:t>               ejecutar distintas acciones según el programa que estemos usando.</a:t>
            </a:r>
          </a:p>
        </p:txBody>
      </p:sp>
      <p:sp>
        <p:nvSpPr>
          <p:cNvPr id="1029" name="Rectangle 4"/>
          <p:cNvSpPr>
            <a:spLocks noChangeArrowheads="1"/>
          </p:cNvSpPr>
          <p:nvPr/>
        </p:nvSpPr>
        <p:spPr bwMode="auto">
          <a:xfrm>
            <a:off x="2438400" y="304800"/>
            <a:ext cx="1447800" cy="457200"/>
          </a:xfrm>
          <a:prstGeom prst="rect">
            <a:avLst/>
          </a:prstGeom>
          <a:solidFill>
            <a:srgbClr val="969696"/>
          </a:solidFill>
          <a:ln w="9525">
            <a:solidFill>
              <a:schemeClr val="tx1"/>
            </a:solidFill>
            <a:miter lim="800000"/>
            <a:headEnd/>
            <a:tailEnd/>
          </a:ln>
        </p:spPr>
        <p:txBody>
          <a:bodyPr wrap="none" anchor="ctr"/>
          <a:lstStyle/>
          <a:p>
            <a:pPr algn="ctr"/>
            <a:r>
              <a:rPr lang="es-ES" sz="2800" b="1">
                <a:solidFill>
                  <a:srgbClr val="000000"/>
                </a:solidFill>
              </a:rPr>
              <a:t>INSERT</a:t>
            </a:r>
          </a:p>
        </p:txBody>
      </p:sp>
      <p:sp>
        <p:nvSpPr>
          <p:cNvPr id="1030" name="Rectangle 5"/>
          <p:cNvSpPr>
            <a:spLocks noChangeArrowheads="1"/>
          </p:cNvSpPr>
          <p:nvPr/>
        </p:nvSpPr>
        <p:spPr bwMode="auto">
          <a:xfrm>
            <a:off x="2133600" y="2209800"/>
            <a:ext cx="1981200" cy="762000"/>
          </a:xfrm>
          <a:prstGeom prst="rect">
            <a:avLst/>
          </a:prstGeom>
          <a:solidFill>
            <a:srgbClr val="969696"/>
          </a:solidFill>
          <a:ln w="9525">
            <a:solidFill>
              <a:schemeClr val="tx1"/>
            </a:solidFill>
            <a:miter lim="800000"/>
            <a:headEnd/>
            <a:tailEnd/>
          </a:ln>
        </p:spPr>
        <p:txBody>
          <a:bodyPr wrap="none" anchor="ctr"/>
          <a:lstStyle/>
          <a:p>
            <a:pPr algn="ctr"/>
            <a:r>
              <a:rPr lang="es-ES" sz="2800" b="1">
                <a:solidFill>
                  <a:srgbClr val="000000"/>
                </a:solidFill>
              </a:rPr>
              <a:t>Bloq mayus</a:t>
            </a:r>
          </a:p>
        </p:txBody>
      </p:sp>
      <p:graphicFrame>
        <p:nvGraphicFramePr>
          <p:cNvPr id="1026" name="Object 6"/>
          <p:cNvGraphicFramePr>
            <a:graphicFrameLocks noChangeAspect="1"/>
          </p:cNvGraphicFramePr>
          <p:nvPr/>
        </p:nvGraphicFramePr>
        <p:xfrm>
          <a:off x="304800" y="4724400"/>
          <a:ext cx="1169988" cy="703263"/>
        </p:xfrm>
        <a:graphic>
          <a:graphicData uri="http://schemas.openxmlformats.org/presentationml/2006/ole">
            <mc:AlternateContent xmlns:mc="http://schemas.openxmlformats.org/markup-compatibility/2006">
              <mc:Choice xmlns:v="urn:schemas-microsoft-com:vml" Requires="v">
                <p:oleObj spid="_x0000_s7178" name="Imagen de mapa de bits" r:id="rId4" imgW="428798" imgH="257007" progId="Paint.Picture">
                  <p:embed/>
                </p:oleObj>
              </mc:Choice>
              <mc:Fallback>
                <p:oleObj name="Imagen de mapa de bits" r:id="rId4" imgW="428798" imgH="25700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724400"/>
                        <a:ext cx="1169988"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7"/>
          <p:cNvGraphicFramePr>
            <a:graphicFrameLocks noChangeAspect="1"/>
          </p:cNvGraphicFramePr>
          <p:nvPr/>
        </p:nvGraphicFramePr>
        <p:xfrm>
          <a:off x="3505200" y="4038600"/>
          <a:ext cx="1033463" cy="604838"/>
        </p:xfrm>
        <a:graphic>
          <a:graphicData uri="http://schemas.openxmlformats.org/presentationml/2006/ole">
            <mc:AlternateContent xmlns:mc="http://schemas.openxmlformats.org/markup-compatibility/2006">
              <mc:Choice xmlns:v="urn:schemas-microsoft-com:vml" Requires="v">
                <p:oleObj spid="_x0000_s7179" name="Imagen de mapa de bits" r:id="rId6" imgW="390580" imgH="228571" progId="Paint.Picture">
                  <p:embed/>
                </p:oleObj>
              </mc:Choice>
              <mc:Fallback>
                <p:oleObj name="Imagen de mapa de bits" r:id="rId6" imgW="390580" imgH="228571"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038600"/>
                        <a:ext cx="10334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95250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Rot="1" noChangeArrowheads="1"/>
          </p:cNvSpPr>
          <p:nvPr>
            <p:ph idx="1"/>
          </p:nvPr>
        </p:nvSpPr>
        <p:spPr>
          <a:xfrm>
            <a:off x="301625" y="304800"/>
            <a:ext cx="8540750" cy="5794375"/>
          </a:xfrm>
        </p:spPr>
        <p:txBody>
          <a:bodyPr>
            <a:normAutofit/>
          </a:bodyPr>
          <a:lstStyle/>
          <a:p>
            <a:pPr marL="420624" indent="-384048" fontAlgn="auto">
              <a:spcAft>
                <a:spcPts val="0"/>
              </a:spcAft>
              <a:buFont typeface="Wingdings 2"/>
              <a:buChar char=""/>
              <a:defRPr/>
            </a:pPr>
            <a:r>
              <a:rPr lang="es-ES">
                <a:cs typeface="Arial" charset="0"/>
                <a:hlinkClick r:id="rId4"/>
              </a:rPr>
              <a:t> </a:t>
            </a:r>
            <a:r>
              <a:rPr lang="es-ES">
                <a:cs typeface="Arial" charset="0"/>
              </a:rPr>
              <a:t>La tecla</a:t>
            </a:r>
            <a:r>
              <a:rPr lang="es-ES">
                <a:solidFill>
                  <a:srgbClr val="000000"/>
                </a:solidFill>
                <a:effectLst>
                  <a:outerShdw blurRad="38100" dist="38100" dir="2700000" algn="tl">
                    <a:srgbClr val="FFFFFF"/>
                  </a:outerShdw>
                </a:effectLst>
                <a:cs typeface="Arial" charset="0"/>
              </a:rPr>
              <a:t>                  </a:t>
            </a:r>
            <a:r>
              <a:rPr lang="es-ES" sz="2800">
                <a:cs typeface="Times New Roman" pitchFamily="18" charset="0"/>
              </a:rPr>
              <a:t>En un procesador de texto sirve para borrar el carácter ubicado a la derecha del cursor.</a:t>
            </a:r>
            <a:r>
              <a:rPr lang="es-ES">
                <a:solidFill>
                  <a:srgbClr val="000000"/>
                </a:solidFill>
                <a:effectLst>
                  <a:outerShdw blurRad="38100" dist="38100" dir="2700000" algn="tl">
                    <a:srgbClr val="FFFFFF"/>
                  </a:outerShdw>
                </a:effectLst>
                <a:cs typeface="Arial" charset="0"/>
                <a:hlinkClick r:id="rId4"/>
              </a:rPr>
              <a:t> </a:t>
            </a:r>
            <a:endParaRPr lang="es-ES">
              <a:solidFill>
                <a:srgbClr val="000000"/>
              </a:solidFill>
              <a:effectLst>
                <a:outerShdw blurRad="38100" dist="38100" dir="2700000" algn="tl">
                  <a:srgbClr val="FFFFFF"/>
                </a:outerShdw>
              </a:effectLst>
              <a:cs typeface="Arial" charset="0"/>
            </a:endParaRPr>
          </a:p>
          <a:p>
            <a:pPr marL="420624" indent="-384048" fontAlgn="auto">
              <a:spcAft>
                <a:spcPts val="0"/>
              </a:spcAft>
              <a:buFont typeface="Wingdings" pitchFamily="2" charset="2"/>
              <a:buNone/>
              <a:defRPr/>
            </a:pPr>
            <a:endParaRPr lang="es-ES">
              <a:solidFill>
                <a:srgbClr val="000000"/>
              </a:solidFill>
              <a:effectLst>
                <a:outerShdw blurRad="38100" dist="38100" dir="2700000" algn="tl">
                  <a:srgbClr val="FFFFFF"/>
                </a:outerShdw>
              </a:effectLst>
              <a:cs typeface="Arial" charset="0"/>
            </a:endParaRPr>
          </a:p>
          <a:p>
            <a:pPr marL="420624" indent="-384048" algn="just" fontAlgn="auto">
              <a:spcAft>
                <a:spcPts val="0"/>
              </a:spcAft>
              <a:buFont typeface="Wingdings 2"/>
              <a:buChar char=""/>
              <a:defRPr/>
            </a:pPr>
            <a:r>
              <a:rPr lang="es-ES">
                <a:cs typeface="Arial" charset="0"/>
              </a:rPr>
              <a:t>La tecla              nos muestra el menú del botón inicio de Windows.</a:t>
            </a:r>
          </a:p>
          <a:p>
            <a:pPr marL="420624" indent="-384048" algn="just" fontAlgn="auto">
              <a:spcAft>
                <a:spcPts val="0"/>
              </a:spcAft>
              <a:buFont typeface="Wingdings" pitchFamily="2" charset="2"/>
              <a:buNone/>
              <a:defRPr/>
            </a:pPr>
            <a:endParaRPr lang="es-ES">
              <a:cs typeface="Arial" charset="0"/>
            </a:endParaRPr>
          </a:p>
          <a:p>
            <a:pPr marL="420624" indent="-384048" algn="just" fontAlgn="auto">
              <a:spcAft>
                <a:spcPts val="0"/>
              </a:spcAft>
              <a:buFont typeface="Wingdings 2"/>
              <a:buChar char=""/>
              <a:defRPr/>
            </a:pPr>
            <a:r>
              <a:rPr lang="es-ES">
                <a:cs typeface="Arial" charset="0"/>
              </a:rPr>
              <a:t>La tecla              nos muestra el menú contextual de la aplicación que se  esta trabajando.</a:t>
            </a:r>
          </a:p>
          <a:p>
            <a:pPr marL="420624" indent="-384048" fontAlgn="auto">
              <a:spcAft>
                <a:spcPts val="0"/>
              </a:spcAft>
              <a:buFont typeface="Wingdings 2"/>
              <a:buChar char=""/>
              <a:defRPr/>
            </a:pPr>
            <a:endParaRPr lang="es-ES">
              <a:cs typeface="Arial" charset="0"/>
            </a:endParaRPr>
          </a:p>
          <a:p>
            <a:pPr marL="420624" indent="-384048" fontAlgn="auto">
              <a:spcAft>
                <a:spcPts val="0"/>
              </a:spcAft>
              <a:buFont typeface="Wingdings 2"/>
              <a:buChar char=""/>
              <a:defRPr/>
            </a:pPr>
            <a:endParaRPr lang="es-ES">
              <a:cs typeface="Arial" charset="0"/>
            </a:endParaRPr>
          </a:p>
          <a:p>
            <a:pPr marL="420624" indent="-384048" fontAlgn="auto">
              <a:spcAft>
                <a:spcPts val="0"/>
              </a:spcAft>
              <a:buFont typeface="Wingdings 2"/>
              <a:buChar char=""/>
              <a:defRPr/>
            </a:pPr>
            <a:endParaRPr lang="es-ES">
              <a:cs typeface="Arial" charset="0"/>
            </a:endParaRPr>
          </a:p>
        </p:txBody>
      </p:sp>
      <p:sp>
        <p:nvSpPr>
          <p:cNvPr id="2053" name="Rectangle 9"/>
          <p:cNvSpPr>
            <a:spLocks noChangeArrowheads="1"/>
          </p:cNvSpPr>
          <p:nvPr/>
        </p:nvSpPr>
        <p:spPr bwMode="auto">
          <a:xfrm>
            <a:off x="2438400" y="304800"/>
            <a:ext cx="1676400" cy="381000"/>
          </a:xfrm>
          <a:prstGeom prst="rect">
            <a:avLst/>
          </a:prstGeom>
          <a:solidFill>
            <a:srgbClr val="969696"/>
          </a:solidFill>
          <a:ln w="9525">
            <a:solidFill>
              <a:schemeClr val="tx1"/>
            </a:solidFill>
            <a:miter lim="800000"/>
            <a:headEnd/>
            <a:tailEnd/>
          </a:ln>
        </p:spPr>
        <p:txBody>
          <a:bodyPr wrap="none" anchor="ctr"/>
          <a:lstStyle/>
          <a:p>
            <a:pPr algn="ctr"/>
            <a:r>
              <a:rPr lang="es-ES" sz="2800" b="1">
                <a:solidFill>
                  <a:srgbClr val="000000"/>
                </a:solidFill>
              </a:rPr>
              <a:t>SUPR</a:t>
            </a:r>
          </a:p>
        </p:txBody>
      </p:sp>
      <p:graphicFrame>
        <p:nvGraphicFramePr>
          <p:cNvPr id="2050" name="Object 10"/>
          <p:cNvGraphicFramePr>
            <a:graphicFrameLocks noChangeAspect="1"/>
          </p:cNvGraphicFramePr>
          <p:nvPr/>
        </p:nvGraphicFramePr>
        <p:xfrm>
          <a:off x="2667000" y="2133600"/>
          <a:ext cx="733425" cy="733425"/>
        </p:xfrm>
        <a:graphic>
          <a:graphicData uri="http://schemas.openxmlformats.org/presentationml/2006/ole">
            <mc:AlternateContent xmlns:mc="http://schemas.openxmlformats.org/markup-compatibility/2006">
              <mc:Choice xmlns:v="urn:schemas-microsoft-com:vml" Requires="v">
                <p:oleObj spid="_x0000_s8202" name="Imagen de mapa de bits" r:id="rId5" imgW="247685" imgH="247685" progId="Paint.Picture">
                  <p:embed/>
                </p:oleObj>
              </mc:Choice>
              <mc:Fallback>
                <p:oleObj name="Imagen de mapa de bits" r:id="rId5" imgW="247685" imgH="24768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133600"/>
                        <a:ext cx="7334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1"/>
          <p:cNvGraphicFramePr>
            <a:graphicFrameLocks noChangeAspect="1"/>
          </p:cNvGraphicFramePr>
          <p:nvPr/>
        </p:nvGraphicFramePr>
        <p:xfrm>
          <a:off x="2590800" y="3733800"/>
          <a:ext cx="800100" cy="714375"/>
        </p:xfrm>
        <a:graphic>
          <a:graphicData uri="http://schemas.openxmlformats.org/presentationml/2006/ole">
            <mc:AlternateContent xmlns:mc="http://schemas.openxmlformats.org/markup-compatibility/2006">
              <mc:Choice xmlns:v="urn:schemas-microsoft-com:vml" Requires="v">
                <p:oleObj spid="_x0000_s8203" name="Imagen de mapa de bits" r:id="rId7" imgW="266737" imgH="237969" progId="Paint.Picture">
                  <p:embed/>
                </p:oleObj>
              </mc:Choice>
              <mc:Fallback>
                <p:oleObj name="Imagen de mapa de bits" r:id="rId7" imgW="266737" imgH="237969"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733800"/>
                        <a:ext cx="8001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76966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ChangeAspect="1"/>
          </p:cNvGraphicFramePr>
          <p:nvPr/>
        </p:nvGraphicFramePr>
        <p:xfrm>
          <a:off x="2209800" y="838200"/>
          <a:ext cx="981075" cy="784225"/>
        </p:xfrm>
        <a:graphic>
          <a:graphicData uri="http://schemas.openxmlformats.org/presentationml/2006/ole">
            <mc:AlternateContent xmlns:mc="http://schemas.openxmlformats.org/markup-compatibility/2006">
              <mc:Choice xmlns:v="urn:schemas-microsoft-com:vml" Requires="v">
                <p:oleObj spid="_x0000_s9222" name="Imagen de mapa de bits" r:id="rId4" imgW="285866" imgH="228571" progId="Paint.Picture">
                  <p:embed/>
                </p:oleObj>
              </mc:Choice>
              <mc:Fallback>
                <p:oleObj name="Imagen de mapa de bits" r:id="rId4" imgW="285866" imgH="22857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838200"/>
                        <a:ext cx="98107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7"/>
          <p:cNvSpPr>
            <a:spLocks noChangeArrowheads="1"/>
          </p:cNvSpPr>
          <p:nvPr/>
        </p:nvSpPr>
        <p:spPr bwMode="auto">
          <a:xfrm>
            <a:off x="304800" y="304800"/>
            <a:ext cx="8534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0" hangingPunct="0"/>
            <a:endParaRPr lang="es-MX" sz="2800"/>
          </a:p>
        </p:txBody>
      </p:sp>
      <p:sp>
        <p:nvSpPr>
          <p:cNvPr id="3076" name="Text Box 11"/>
          <p:cNvSpPr txBox="1">
            <a:spLocks noChangeArrowheads="1"/>
          </p:cNvSpPr>
          <p:nvPr/>
        </p:nvSpPr>
        <p:spPr bwMode="auto">
          <a:xfrm>
            <a:off x="609600" y="762000"/>
            <a:ext cx="7924800" cy="776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s-ES" sz="2800"/>
          </a:p>
          <a:p>
            <a:pPr algn="just" eaLnBrk="1" hangingPunct="1">
              <a:buClr>
                <a:schemeClr val="hlink"/>
              </a:buClr>
              <a:buFont typeface="Wingdings" pitchFamily="2" charset="2"/>
              <a:buChar char="§"/>
            </a:pPr>
            <a:r>
              <a:rPr lang="es-ES" sz="2800"/>
              <a:t>La tecla              se suele utilizar para salir de una pantalla sin guardar cambios.</a:t>
            </a:r>
          </a:p>
          <a:p>
            <a:pPr algn="just" eaLnBrk="1" hangingPunct="1">
              <a:buClr>
                <a:schemeClr val="hlink"/>
              </a:buClr>
              <a:buFont typeface="Wingdings" pitchFamily="2" charset="2"/>
              <a:buChar char="§"/>
            </a:pPr>
            <a:endParaRPr lang="es-ES" sz="2800"/>
          </a:p>
          <a:p>
            <a:pPr algn="just" eaLnBrk="1" hangingPunct="1">
              <a:buClr>
                <a:schemeClr val="hlink"/>
              </a:buClr>
              <a:buFont typeface="Wingdings" pitchFamily="2" charset="2"/>
              <a:buChar char="§"/>
            </a:pPr>
            <a:r>
              <a:rPr lang="es-ES" sz="2800"/>
              <a:t> Las teclas                  y                 nos sirven </a:t>
            </a:r>
          </a:p>
          <a:p>
            <a:pPr algn="just" eaLnBrk="1" hangingPunct="1">
              <a:buClr>
                <a:schemeClr val="hlink"/>
              </a:buClr>
              <a:buFont typeface="Wingdings" pitchFamily="2" charset="2"/>
              <a:buNone/>
            </a:pPr>
            <a:endParaRPr lang="es-ES" sz="2800"/>
          </a:p>
          <a:p>
            <a:pPr algn="just" eaLnBrk="1" hangingPunct="1">
              <a:buClr>
                <a:schemeClr val="hlink"/>
              </a:buClr>
              <a:buFont typeface="Wingdings" pitchFamily="2" charset="2"/>
              <a:buNone/>
            </a:pPr>
            <a:r>
              <a:rPr lang="es-ES" sz="2800"/>
              <a:t>para avanzar o retroceder .</a:t>
            </a:r>
          </a:p>
          <a:p>
            <a:pPr algn="just" eaLnBrk="1" hangingPunct="1">
              <a:buClr>
                <a:schemeClr val="hlink"/>
              </a:buClr>
              <a:buFont typeface="Wingdings" pitchFamily="2" charset="2"/>
              <a:buNone/>
            </a:pPr>
            <a:endParaRPr lang="es-ES" sz="2800"/>
          </a:p>
          <a:p>
            <a:pPr algn="just" eaLnBrk="1" hangingPunct="1">
              <a:buClr>
                <a:schemeClr val="hlink"/>
              </a:buClr>
              <a:buFont typeface="Wingdings" pitchFamily="2" charset="2"/>
              <a:buChar char="§"/>
            </a:pPr>
            <a:endParaRPr lang="es-ES" sz="2800"/>
          </a:p>
          <a:p>
            <a:pPr algn="just" eaLnBrk="1" hangingPunct="1">
              <a:buClr>
                <a:schemeClr val="hlink"/>
              </a:buClr>
              <a:buFont typeface="Wingdings" pitchFamily="2" charset="2"/>
              <a:buChar char="§"/>
            </a:pPr>
            <a:r>
              <a:rPr lang="es-ES" sz="2800"/>
              <a:t>La tecla                  o                nos sirve para </a:t>
            </a:r>
          </a:p>
          <a:p>
            <a:pPr algn="just" eaLnBrk="1" hangingPunct="1">
              <a:buClr>
                <a:schemeClr val="hlink"/>
              </a:buClr>
              <a:buFont typeface="Wingdings" pitchFamily="2" charset="2"/>
              <a:buNone/>
            </a:pPr>
            <a:endParaRPr lang="es-ES" sz="2800"/>
          </a:p>
          <a:p>
            <a:pPr algn="just" eaLnBrk="1" hangingPunct="1">
              <a:buClr>
                <a:schemeClr val="hlink"/>
              </a:buClr>
              <a:buFont typeface="Wingdings" pitchFamily="2" charset="2"/>
              <a:buNone/>
            </a:pPr>
            <a:endParaRPr lang="es-ES" sz="2800"/>
          </a:p>
          <a:p>
            <a:pPr algn="just" eaLnBrk="1" hangingPunct="1">
              <a:buClr>
                <a:schemeClr val="hlink"/>
              </a:buClr>
              <a:buFont typeface="Wingdings" pitchFamily="2" charset="2"/>
              <a:buNone/>
            </a:pPr>
            <a:r>
              <a:rPr lang="es-ES" sz="2800"/>
              <a:t>entrar abrir o aceptar. </a:t>
            </a:r>
          </a:p>
          <a:p>
            <a:pPr algn="just" eaLnBrk="1" hangingPunct="1">
              <a:buClr>
                <a:schemeClr val="hlink"/>
              </a:buClr>
              <a:buFont typeface="Wingdings" pitchFamily="2" charset="2"/>
              <a:buChar char="§"/>
            </a:pPr>
            <a:endParaRPr lang="es-ES" sz="2800"/>
          </a:p>
          <a:p>
            <a:pPr algn="just" eaLnBrk="1" hangingPunct="1"/>
            <a:endParaRPr lang="es-ES" sz="2800"/>
          </a:p>
          <a:p>
            <a:pPr algn="just" eaLnBrk="1" hangingPunct="1">
              <a:buFontTx/>
              <a:buChar char="•"/>
            </a:pPr>
            <a:endParaRPr lang="es-ES" sz="2800"/>
          </a:p>
          <a:p>
            <a:pPr algn="just" eaLnBrk="1" hangingPunct="1"/>
            <a:endParaRPr lang="es-ES" sz="2800"/>
          </a:p>
          <a:p>
            <a:pPr algn="just" eaLnBrk="1" hangingPunct="1">
              <a:spcBef>
                <a:spcPct val="50000"/>
              </a:spcBef>
            </a:pPr>
            <a:endParaRPr lang="es-ES"/>
          </a:p>
        </p:txBody>
      </p:sp>
      <p:sp>
        <p:nvSpPr>
          <p:cNvPr id="3077" name="Rectangle 13"/>
          <p:cNvSpPr>
            <a:spLocks noChangeArrowheads="1"/>
          </p:cNvSpPr>
          <p:nvPr/>
        </p:nvSpPr>
        <p:spPr bwMode="auto">
          <a:xfrm>
            <a:off x="2895600" y="2438400"/>
            <a:ext cx="1219200" cy="609600"/>
          </a:xfrm>
          <a:prstGeom prst="rect">
            <a:avLst/>
          </a:prstGeom>
          <a:solidFill>
            <a:srgbClr val="969696"/>
          </a:solidFill>
          <a:ln w="9525">
            <a:solidFill>
              <a:schemeClr val="tx1"/>
            </a:solidFill>
            <a:miter lim="800000"/>
            <a:headEnd/>
            <a:tailEnd/>
          </a:ln>
        </p:spPr>
        <p:txBody>
          <a:bodyPr wrap="none" anchor="ctr"/>
          <a:lstStyle/>
          <a:p>
            <a:pPr algn="just"/>
            <a:r>
              <a:rPr lang="es-ES" sz="2400" b="1">
                <a:solidFill>
                  <a:srgbClr val="000000"/>
                </a:solidFill>
              </a:rPr>
              <a:t>Re. Pag</a:t>
            </a:r>
          </a:p>
        </p:txBody>
      </p:sp>
      <p:sp>
        <p:nvSpPr>
          <p:cNvPr id="3078" name="Rectangle 15"/>
          <p:cNvSpPr>
            <a:spLocks noChangeArrowheads="1"/>
          </p:cNvSpPr>
          <p:nvPr/>
        </p:nvSpPr>
        <p:spPr bwMode="auto">
          <a:xfrm>
            <a:off x="4724400" y="2438400"/>
            <a:ext cx="1219200" cy="609600"/>
          </a:xfrm>
          <a:prstGeom prst="rect">
            <a:avLst/>
          </a:prstGeom>
          <a:solidFill>
            <a:srgbClr val="969696"/>
          </a:solidFill>
          <a:ln w="9525">
            <a:solidFill>
              <a:schemeClr val="tx1"/>
            </a:solidFill>
            <a:miter lim="800000"/>
            <a:headEnd/>
            <a:tailEnd/>
          </a:ln>
        </p:spPr>
        <p:txBody>
          <a:bodyPr wrap="none" anchor="ctr"/>
          <a:lstStyle/>
          <a:p>
            <a:pPr algn="just"/>
            <a:r>
              <a:rPr lang="es-ES" sz="2400" b="1">
                <a:solidFill>
                  <a:srgbClr val="000000"/>
                </a:solidFill>
              </a:rPr>
              <a:t>Av. Pag</a:t>
            </a:r>
          </a:p>
        </p:txBody>
      </p:sp>
      <p:grpSp>
        <p:nvGrpSpPr>
          <p:cNvPr id="3079" name="Group 20"/>
          <p:cNvGrpSpPr>
            <a:grpSpLocks/>
          </p:cNvGrpSpPr>
          <p:nvPr/>
        </p:nvGrpSpPr>
        <p:grpSpPr bwMode="auto">
          <a:xfrm>
            <a:off x="2362200" y="4191000"/>
            <a:ext cx="1066800" cy="1143000"/>
            <a:chOff x="1584" y="2304"/>
            <a:chExt cx="672" cy="720"/>
          </a:xfrm>
        </p:grpSpPr>
        <p:sp>
          <p:nvSpPr>
            <p:cNvPr id="3081" name="Rectangle 16"/>
            <p:cNvSpPr>
              <a:spLocks noChangeArrowheads="1"/>
            </p:cNvSpPr>
            <p:nvPr/>
          </p:nvSpPr>
          <p:spPr bwMode="auto">
            <a:xfrm>
              <a:off x="1584" y="2304"/>
              <a:ext cx="672" cy="720"/>
            </a:xfrm>
            <a:prstGeom prst="rect">
              <a:avLst/>
            </a:prstGeom>
            <a:solidFill>
              <a:srgbClr val="969696"/>
            </a:solidFill>
            <a:ln w="9525">
              <a:solidFill>
                <a:schemeClr val="tx1"/>
              </a:solidFill>
              <a:miter lim="800000"/>
              <a:headEnd/>
              <a:tailEnd/>
            </a:ln>
          </p:spPr>
          <p:txBody>
            <a:bodyPr wrap="none" anchor="ctr"/>
            <a:lstStyle/>
            <a:p>
              <a:endParaRPr lang="es-MX"/>
            </a:p>
          </p:txBody>
        </p:sp>
        <p:sp>
          <p:nvSpPr>
            <p:cNvPr id="3082" name="Line 17"/>
            <p:cNvSpPr>
              <a:spLocks noChangeShapeType="1"/>
            </p:cNvSpPr>
            <p:nvPr/>
          </p:nvSpPr>
          <p:spPr bwMode="auto">
            <a:xfrm flipH="1">
              <a:off x="1680" y="2640"/>
              <a:ext cx="43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3083" name="Line 18"/>
            <p:cNvSpPr>
              <a:spLocks noChangeShapeType="1"/>
            </p:cNvSpPr>
            <p:nvPr/>
          </p:nvSpPr>
          <p:spPr bwMode="auto">
            <a:xfrm>
              <a:off x="2064" y="2448"/>
              <a:ext cx="0"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s-MX"/>
            </a:p>
          </p:txBody>
        </p:sp>
      </p:grpSp>
      <p:sp>
        <p:nvSpPr>
          <p:cNvPr id="3080" name="Rectangle 19"/>
          <p:cNvSpPr>
            <a:spLocks noChangeArrowheads="1"/>
          </p:cNvSpPr>
          <p:nvPr/>
        </p:nvSpPr>
        <p:spPr bwMode="auto">
          <a:xfrm>
            <a:off x="4343400" y="4648200"/>
            <a:ext cx="1219200" cy="609600"/>
          </a:xfrm>
          <a:prstGeom prst="rect">
            <a:avLst/>
          </a:prstGeom>
          <a:solidFill>
            <a:srgbClr val="969696"/>
          </a:solidFill>
          <a:ln w="9525">
            <a:solidFill>
              <a:schemeClr val="tx1"/>
            </a:solidFill>
            <a:miter lim="800000"/>
            <a:headEnd/>
            <a:tailEnd/>
          </a:ln>
        </p:spPr>
        <p:txBody>
          <a:bodyPr wrap="none" anchor="ctr"/>
          <a:lstStyle/>
          <a:p>
            <a:pPr algn="just"/>
            <a:r>
              <a:rPr lang="es-ES" sz="2400" b="1">
                <a:solidFill>
                  <a:srgbClr val="000000"/>
                </a:solidFill>
              </a:rPr>
              <a:t>INTRO</a:t>
            </a:r>
          </a:p>
        </p:txBody>
      </p:sp>
    </p:spTree>
    <p:extLst>
      <p:ext uri="{BB962C8B-B14F-4D97-AF65-F5344CB8AC3E}">
        <p14:creationId xmlns:p14="http://schemas.microsoft.com/office/powerpoint/2010/main" val="609088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rrowheads="1"/>
          </p:cNvSpPr>
          <p:nvPr>
            <p:ph type="title"/>
          </p:nvPr>
        </p:nvSpPr>
        <p:spPr/>
        <p:txBody>
          <a:bodyPr/>
          <a:lstStyle/>
          <a:p>
            <a:r>
              <a:rPr lang="es-ES" smtClean="0"/>
              <a:t>EL MOUSE (Ratón)</a:t>
            </a:r>
          </a:p>
        </p:txBody>
      </p:sp>
      <p:graphicFrame>
        <p:nvGraphicFramePr>
          <p:cNvPr id="4098" name="Object 3"/>
          <p:cNvGraphicFramePr>
            <a:graphicFrameLocks noGrp="1" noChangeAspect="1"/>
          </p:cNvGraphicFramePr>
          <p:nvPr>
            <p:ph idx="1"/>
          </p:nvPr>
        </p:nvGraphicFramePr>
        <p:xfrm>
          <a:off x="4167188" y="3548063"/>
          <a:ext cx="809625" cy="628650"/>
        </p:xfrm>
        <a:graphic>
          <a:graphicData uri="http://schemas.openxmlformats.org/presentationml/2006/ole">
            <mc:AlternateContent xmlns:mc="http://schemas.openxmlformats.org/markup-compatibility/2006">
              <mc:Choice xmlns:v="urn:schemas-microsoft-com:vml" Requires="v">
                <p:oleObj spid="_x0000_s10246" name="Imagen de mapa de bits" r:id="rId4" imgW="809738" imgH="628571" progId="Paint.Picture">
                  <p:embed/>
                </p:oleObj>
              </mc:Choice>
              <mc:Fallback>
                <p:oleObj name="Imagen de mapa de bits" r:id="rId4" imgW="809738" imgH="62857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3548063"/>
                        <a:ext cx="809625" cy="628650"/>
                      </a:xfrm>
                      <a:prstGeom prst="rect">
                        <a:avLst/>
                      </a:prstGeom>
                    </p:spPr>
                  </p:pic>
                </p:oleObj>
              </mc:Fallback>
            </mc:AlternateContent>
          </a:graphicData>
        </a:graphic>
      </p:graphicFrame>
      <p:grpSp>
        <p:nvGrpSpPr>
          <p:cNvPr id="4100" name="Group 10"/>
          <p:cNvGrpSpPr>
            <a:grpSpLocks/>
          </p:cNvGrpSpPr>
          <p:nvPr/>
        </p:nvGrpSpPr>
        <p:grpSpPr bwMode="auto">
          <a:xfrm>
            <a:off x="4495800" y="1524000"/>
            <a:ext cx="1219200" cy="1295400"/>
            <a:chOff x="2784" y="1056"/>
            <a:chExt cx="768" cy="816"/>
          </a:xfrm>
        </p:grpSpPr>
        <p:sp>
          <p:nvSpPr>
            <p:cNvPr id="4109" name="Line 5"/>
            <p:cNvSpPr>
              <a:spLocks noChangeShapeType="1"/>
            </p:cNvSpPr>
            <p:nvPr/>
          </p:nvSpPr>
          <p:spPr bwMode="auto">
            <a:xfrm flipV="1">
              <a:off x="2784" y="1056"/>
              <a:ext cx="0" cy="816"/>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110" name="Line 6"/>
            <p:cNvSpPr>
              <a:spLocks noChangeShapeType="1"/>
            </p:cNvSpPr>
            <p:nvPr/>
          </p:nvSpPr>
          <p:spPr bwMode="auto">
            <a:xfrm>
              <a:off x="2784" y="1056"/>
              <a:ext cx="768" cy="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grpSp>
      <p:sp>
        <p:nvSpPr>
          <p:cNvPr id="4101" name="Text Box 7"/>
          <p:cNvSpPr txBox="1">
            <a:spLocks noChangeArrowheads="1"/>
          </p:cNvSpPr>
          <p:nvPr/>
        </p:nvSpPr>
        <p:spPr bwMode="auto">
          <a:xfrm>
            <a:off x="5562600" y="1371600"/>
            <a:ext cx="198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2400" b="1">
                <a:solidFill>
                  <a:schemeClr val="hlink"/>
                </a:solidFill>
              </a:rPr>
              <a:t>Botón secundario</a:t>
            </a:r>
          </a:p>
        </p:txBody>
      </p:sp>
      <p:grpSp>
        <p:nvGrpSpPr>
          <p:cNvPr id="4102" name="Group 11"/>
          <p:cNvGrpSpPr>
            <a:grpSpLocks/>
          </p:cNvGrpSpPr>
          <p:nvPr/>
        </p:nvGrpSpPr>
        <p:grpSpPr bwMode="auto">
          <a:xfrm>
            <a:off x="2057400" y="3657600"/>
            <a:ext cx="1524000" cy="1066800"/>
            <a:chOff x="1296" y="2304"/>
            <a:chExt cx="960" cy="672"/>
          </a:xfrm>
        </p:grpSpPr>
        <p:sp>
          <p:nvSpPr>
            <p:cNvPr id="4107" name="Line 8"/>
            <p:cNvSpPr>
              <a:spLocks noChangeShapeType="1"/>
            </p:cNvSpPr>
            <p:nvPr/>
          </p:nvSpPr>
          <p:spPr bwMode="auto">
            <a:xfrm flipH="1">
              <a:off x="1296" y="2304"/>
              <a:ext cx="96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108" name="Line 9"/>
            <p:cNvSpPr>
              <a:spLocks noChangeShapeType="1"/>
            </p:cNvSpPr>
            <p:nvPr/>
          </p:nvSpPr>
          <p:spPr bwMode="auto">
            <a:xfrm>
              <a:off x="1296" y="2304"/>
              <a:ext cx="0" cy="672"/>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grpSp>
      <p:sp>
        <p:nvSpPr>
          <p:cNvPr id="4103" name="Text Box 12"/>
          <p:cNvSpPr txBox="1">
            <a:spLocks noChangeArrowheads="1"/>
          </p:cNvSpPr>
          <p:nvPr/>
        </p:nvSpPr>
        <p:spPr bwMode="auto">
          <a:xfrm>
            <a:off x="990600" y="5105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s-MX"/>
          </a:p>
        </p:txBody>
      </p:sp>
      <p:sp>
        <p:nvSpPr>
          <p:cNvPr id="4104" name="Text Box 13"/>
          <p:cNvSpPr txBox="1">
            <a:spLocks noChangeArrowheads="1"/>
          </p:cNvSpPr>
          <p:nvPr/>
        </p:nvSpPr>
        <p:spPr bwMode="auto">
          <a:xfrm>
            <a:off x="1143000" y="4800600"/>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2400" b="1">
                <a:solidFill>
                  <a:schemeClr val="accent2"/>
                </a:solidFill>
              </a:rPr>
              <a:t>Botón  Primario </a:t>
            </a:r>
          </a:p>
        </p:txBody>
      </p:sp>
      <p:sp>
        <p:nvSpPr>
          <p:cNvPr id="4105" name="Line 14"/>
          <p:cNvSpPr>
            <a:spLocks noChangeShapeType="1"/>
          </p:cNvSpPr>
          <p:nvPr/>
        </p:nvSpPr>
        <p:spPr bwMode="auto">
          <a:xfrm flipH="1" flipV="1">
            <a:off x="2057400" y="2133600"/>
            <a:ext cx="1905000" cy="91440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4106" name="Text Box 15"/>
          <p:cNvSpPr txBox="1">
            <a:spLocks noChangeArrowheads="1"/>
          </p:cNvSpPr>
          <p:nvPr/>
        </p:nvSpPr>
        <p:spPr bwMode="auto">
          <a:xfrm>
            <a:off x="381000" y="1600200"/>
            <a:ext cx="2133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2400" b="1">
                <a:solidFill>
                  <a:schemeClr val="tx2"/>
                </a:solidFill>
              </a:rPr>
              <a:t>Botón de en medio  o ruedecilla</a:t>
            </a:r>
          </a:p>
        </p:txBody>
      </p:sp>
    </p:spTree>
    <p:extLst>
      <p:ext uri="{BB962C8B-B14F-4D97-AF65-F5344CB8AC3E}">
        <p14:creationId xmlns:p14="http://schemas.microsoft.com/office/powerpoint/2010/main" val="39941971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
          <p:cNvSpPr>
            <a:spLocks noGrp="1" noRot="1" noChangeArrowheads="1"/>
          </p:cNvSpPr>
          <p:nvPr>
            <p:ph type="title"/>
          </p:nvPr>
        </p:nvSpPr>
        <p:spPr>
          <a:xfrm>
            <a:off x="467544" y="-243408"/>
            <a:ext cx="8229600" cy="1600200"/>
          </a:xfrm>
        </p:spPr>
        <p:txBody>
          <a:bodyPr/>
          <a:lstStyle/>
          <a:p>
            <a:r>
              <a:rPr lang="es-ES" b="1" dirty="0" smtClean="0"/>
              <a:t>Punteros del ratón:</a:t>
            </a:r>
          </a:p>
        </p:txBody>
      </p:sp>
      <p:sp>
        <p:nvSpPr>
          <p:cNvPr id="5127" name="Rectangle 3"/>
          <p:cNvSpPr>
            <a:spLocks noGrp="1" noRot="1" noChangeArrowheads="1"/>
          </p:cNvSpPr>
          <p:nvPr>
            <p:ph idx="1"/>
          </p:nvPr>
        </p:nvSpPr>
        <p:spPr>
          <a:xfrm>
            <a:off x="301625" y="1219200"/>
            <a:ext cx="8540750" cy="4879975"/>
          </a:xfrm>
        </p:spPr>
        <p:txBody>
          <a:bodyPr>
            <a:normAutofit lnSpcReduction="10000"/>
          </a:bodyPr>
          <a:lstStyle/>
          <a:p>
            <a:pPr algn="just">
              <a:lnSpc>
                <a:spcPct val="90000"/>
              </a:lnSpc>
            </a:pPr>
            <a:r>
              <a:rPr lang="es-ES" sz="2800" b="1" dirty="0" smtClean="0">
                <a:solidFill>
                  <a:srgbClr val="000080"/>
                </a:solidFill>
              </a:rPr>
              <a:t>Normal</a:t>
            </a:r>
            <a:r>
              <a:rPr lang="es-ES" sz="2800" dirty="0" smtClean="0"/>
              <a:t>. El aspecto normal del puntero del ratón es una flecha  , </a:t>
            </a:r>
          </a:p>
          <a:p>
            <a:pPr algn="just">
              <a:lnSpc>
                <a:spcPct val="90000"/>
              </a:lnSpc>
            </a:pPr>
            <a:endParaRPr lang="es-ES" sz="2800" dirty="0" smtClean="0"/>
          </a:p>
          <a:p>
            <a:pPr algn="just">
              <a:lnSpc>
                <a:spcPct val="90000"/>
              </a:lnSpc>
            </a:pPr>
            <a:r>
              <a:rPr lang="es-ES" sz="2800" b="1" dirty="0" smtClean="0">
                <a:solidFill>
                  <a:srgbClr val="000080"/>
                </a:solidFill>
              </a:rPr>
              <a:t>Ocupado</a:t>
            </a:r>
            <a:r>
              <a:rPr lang="es-ES" sz="2800" dirty="0" smtClean="0"/>
              <a:t>. Tiene la forma de un reloj de arena.</a:t>
            </a:r>
          </a:p>
          <a:p>
            <a:pPr algn="just">
              <a:lnSpc>
                <a:spcPct val="90000"/>
              </a:lnSpc>
            </a:pPr>
            <a:endParaRPr lang="es-ES" sz="2800" dirty="0" smtClean="0"/>
          </a:p>
          <a:p>
            <a:pPr algn="just">
              <a:lnSpc>
                <a:spcPct val="90000"/>
              </a:lnSpc>
            </a:pPr>
            <a:r>
              <a:rPr lang="es-ES" sz="2800" b="1" dirty="0" smtClean="0">
                <a:solidFill>
                  <a:srgbClr val="000080"/>
                </a:solidFill>
              </a:rPr>
              <a:t>Texto</a:t>
            </a:r>
            <a:r>
              <a:rPr lang="es-ES" sz="2800" dirty="0" smtClean="0"/>
              <a:t>. Cuando estamos en un lugar en el que es posible escribir texto toma esta forma</a:t>
            </a:r>
          </a:p>
          <a:p>
            <a:pPr algn="just">
              <a:lnSpc>
                <a:spcPct val="90000"/>
              </a:lnSpc>
            </a:pPr>
            <a:endParaRPr lang="es-ES" sz="2800" dirty="0" smtClean="0"/>
          </a:p>
          <a:p>
            <a:pPr algn="just">
              <a:lnSpc>
                <a:spcPct val="90000"/>
              </a:lnSpc>
            </a:pPr>
            <a:r>
              <a:rPr lang="es-ES" sz="2800" b="1" dirty="0" smtClean="0">
                <a:solidFill>
                  <a:srgbClr val="000080"/>
                </a:solidFill>
              </a:rPr>
              <a:t>Punto de inserción.</a:t>
            </a:r>
            <a:r>
              <a:rPr lang="es-ES" sz="2800" dirty="0" smtClean="0"/>
              <a:t> Tiene esta forma  . El punto de inserción es el lugar donde se insertará la próxima letra que escribamos.</a:t>
            </a:r>
          </a:p>
        </p:txBody>
      </p:sp>
      <p:graphicFrame>
        <p:nvGraphicFramePr>
          <p:cNvPr id="5122" name="Object 4"/>
          <p:cNvGraphicFramePr>
            <a:graphicFrameLocks noChangeAspect="1"/>
          </p:cNvGraphicFramePr>
          <p:nvPr/>
        </p:nvGraphicFramePr>
        <p:xfrm>
          <a:off x="3124200" y="1676400"/>
          <a:ext cx="493713" cy="609600"/>
        </p:xfrm>
        <a:graphic>
          <a:graphicData uri="http://schemas.openxmlformats.org/presentationml/2006/ole">
            <mc:AlternateContent xmlns:mc="http://schemas.openxmlformats.org/markup-compatibility/2006">
              <mc:Choice xmlns:v="urn:schemas-microsoft-com:vml" Requires="v">
                <p:oleObj spid="_x0000_s11286" name="Imagen de mapa de bits" r:id="rId4" imgW="190426" imgH="352474" progId="Paint.Picture">
                  <p:embed/>
                </p:oleObj>
              </mc:Choice>
              <mc:Fallback>
                <p:oleObj name="Imagen de mapa de bits" r:id="rId4" imgW="190426" imgH="35247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676400"/>
                        <a:ext cx="4937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7"/>
          <p:cNvGraphicFramePr>
            <a:graphicFrameLocks noChangeAspect="1"/>
          </p:cNvGraphicFramePr>
          <p:nvPr/>
        </p:nvGraphicFramePr>
        <p:xfrm>
          <a:off x="8229600" y="2362200"/>
          <a:ext cx="542925" cy="595313"/>
        </p:xfrm>
        <a:graphic>
          <a:graphicData uri="http://schemas.openxmlformats.org/presentationml/2006/ole">
            <mc:AlternateContent xmlns:mc="http://schemas.openxmlformats.org/markup-compatibility/2006">
              <mc:Choice xmlns:v="urn:schemas-microsoft-com:vml" Requires="v">
                <p:oleObj spid="_x0000_s11287" name="Imagen de mapa de bits" r:id="rId6" imgW="390580" imgH="428798" progId="Paint.Picture">
                  <p:embed/>
                </p:oleObj>
              </mc:Choice>
              <mc:Fallback>
                <p:oleObj name="Imagen de mapa de bits" r:id="rId6" imgW="390580" imgH="428798"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2362200"/>
                        <a:ext cx="542925"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8"/>
          <p:cNvGraphicFramePr>
            <a:graphicFrameLocks noChangeAspect="1"/>
          </p:cNvGraphicFramePr>
          <p:nvPr/>
        </p:nvGraphicFramePr>
        <p:xfrm>
          <a:off x="7010400" y="3886200"/>
          <a:ext cx="466725" cy="609600"/>
        </p:xfrm>
        <a:graphic>
          <a:graphicData uri="http://schemas.openxmlformats.org/presentationml/2006/ole">
            <mc:AlternateContent xmlns:mc="http://schemas.openxmlformats.org/markup-compatibility/2006">
              <mc:Choice xmlns:v="urn:schemas-microsoft-com:vml" Requires="v">
                <p:oleObj spid="_x0000_s11288" name="Imagen de mapa de bits" r:id="rId8" imgW="247685" imgH="323981" progId="Paint.Picture">
                  <p:embed/>
                </p:oleObj>
              </mc:Choice>
              <mc:Fallback>
                <p:oleObj name="Imagen de mapa de bits" r:id="rId8" imgW="247685" imgH="323981"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3886200"/>
                        <a:ext cx="4667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9"/>
          <p:cNvGraphicFramePr>
            <a:graphicFrameLocks noChangeAspect="1"/>
          </p:cNvGraphicFramePr>
          <p:nvPr/>
        </p:nvGraphicFramePr>
        <p:xfrm>
          <a:off x="5867400" y="5638800"/>
          <a:ext cx="309563" cy="685800"/>
        </p:xfrm>
        <a:graphic>
          <a:graphicData uri="http://schemas.openxmlformats.org/presentationml/2006/ole">
            <mc:AlternateContent xmlns:mc="http://schemas.openxmlformats.org/markup-compatibility/2006">
              <mc:Choice xmlns:v="urn:schemas-microsoft-com:vml" Requires="v">
                <p:oleObj spid="_x0000_s11289" name="Imagen de mapa de bits" r:id="rId10" imgW="133192" imgH="295238" progId="Paint.Picture">
                  <p:embed/>
                </p:oleObj>
              </mc:Choice>
              <mc:Fallback>
                <p:oleObj name="Imagen de mapa de bits" r:id="rId10" imgW="133192" imgH="295238" progId="Paint.Picture">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5638800"/>
                        <a:ext cx="30956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41118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normAutofit/>
          </a:bodyPr>
          <a:lstStyle/>
          <a:p>
            <a:pPr algn="just" fontAlgn="auto">
              <a:spcAft>
                <a:spcPts val="0"/>
              </a:spcAft>
              <a:defRPr/>
            </a:pPr>
            <a:r>
              <a:rPr lang="es-ES" b="1"/>
              <a:t>Las funciones del ratón</a:t>
            </a:r>
            <a:r>
              <a:rPr lang="es-ES"/>
              <a:t>:</a:t>
            </a:r>
            <a:br>
              <a:rPr lang="es-ES"/>
            </a:br>
            <a:endParaRPr lang="es-ES"/>
          </a:p>
        </p:txBody>
      </p:sp>
      <p:sp>
        <p:nvSpPr>
          <p:cNvPr id="16387" name="Rectangle 3"/>
          <p:cNvSpPr>
            <a:spLocks noGrp="1" noRot="1" noChangeArrowheads="1"/>
          </p:cNvSpPr>
          <p:nvPr>
            <p:ph idx="1"/>
          </p:nvPr>
        </p:nvSpPr>
        <p:spPr/>
        <p:txBody>
          <a:bodyPr>
            <a:normAutofit lnSpcReduction="10000"/>
          </a:bodyPr>
          <a:lstStyle/>
          <a:p>
            <a:pPr marL="420624" indent="-384048" algn="just" fontAlgn="auto">
              <a:spcAft>
                <a:spcPts val="0"/>
              </a:spcAft>
              <a:buFont typeface="Wingdings 2"/>
              <a:buChar char=""/>
              <a:defRPr/>
            </a:pPr>
            <a:r>
              <a:rPr lang="es-ES" sz="2800" b="1">
                <a:solidFill>
                  <a:srgbClr val="000099"/>
                </a:solidFill>
              </a:rPr>
              <a:t>El clic</a:t>
            </a:r>
            <a:r>
              <a:rPr lang="es-ES" sz="2800"/>
              <a:t>. Se realiza con el botón izquierdo del ratón un clic sobre algún objeto, de esta forma hacemos una selección.</a:t>
            </a:r>
          </a:p>
          <a:p>
            <a:pPr marL="420624" indent="-384048" algn="just" fontAlgn="auto">
              <a:spcAft>
                <a:spcPts val="0"/>
              </a:spcAft>
              <a:buFont typeface="Wingdings 2"/>
              <a:buChar char=""/>
              <a:defRPr/>
            </a:pPr>
            <a:r>
              <a:rPr lang="es-ES" sz="2800" b="1">
                <a:solidFill>
                  <a:srgbClr val="000099"/>
                </a:solidFill>
              </a:rPr>
              <a:t>Pinchar y arrastrar</a:t>
            </a:r>
            <a:r>
              <a:rPr lang="es-ES" sz="2800"/>
              <a:t>. Se utiliza para seleccionar varios objetos al mismo tiempo. Para hacerlo pinchas en una zona y arrastras hasta seleccionar los objetos deseados, luego suelta el botón.</a:t>
            </a:r>
          </a:p>
          <a:p>
            <a:pPr marL="420624" indent="-384048" algn="just" fontAlgn="auto">
              <a:spcAft>
                <a:spcPts val="0"/>
              </a:spcAft>
              <a:buFont typeface="Wingdings 2"/>
              <a:buChar char=""/>
              <a:defRPr/>
            </a:pPr>
            <a:r>
              <a:rPr lang="es-ES" sz="2800" b="1">
                <a:solidFill>
                  <a:srgbClr val="000099"/>
                </a:solidFill>
              </a:rPr>
              <a:t>Doble clic</a:t>
            </a:r>
            <a:r>
              <a:rPr lang="es-ES" sz="2800"/>
              <a:t>. Se utiliza para ejecutar los programas asociados a los iconos.</a:t>
            </a:r>
          </a:p>
          <a:p>
            <a:pPr marL="420624" indent="-384048" algn="just" fontAlgn="auto">
              <a:spcAft>
                <a:spcPts val="0"/>
              </a:spcAft>
              <a:buFont typeface="Wingdings 2"/>
              <a:buChar char=""/>
              <a:defRPr/>
            </a:pPr>
            <a:endParaRPr lang="es-ES" sz="2800"/>
          </a:p>
        </p:txBody>
      </p:sp>
    </p:spTree>
    <p:extLst>
      <p:ext uri="{BB962C8B-B14F-4D97-AF65-F5344CB8AC3E}">
        <p14:creationId xmlns:p14="http://schemas.microsoft.com/office/powerpoint/2010/main" val="1377055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Métodos abreviados de </a:t>
            </a:r>
            <a:r>
              <a:rPr lang="es-ES_tradnl" dirty="0" err="1" smtClean="0"/>
              <a:t>windows</a:t>
            </a:r>
            <a:endParaRPr lang="es-MX" dirty="0"/>
          </a:p>
        </p:txBody>
      </p:sp>
      <p:sp>
        <p:nvSpPr>
          <p:cNvPr id="3" name="2 Marcador de contenido"/>
          <p:cNvSpPr>
            <a:spLocks noGrp="1"/>
          </p:cNvSpPr>
          <p:nvPr>
            <p:ph idx="1"/>
          </p:nvPr>
        </p:nvSpPr>
        <p:spPr/>
        <p:txBody>
          <a:bodyPr>
            <a:normAutofit/>
          </a:bodyPr>
          <a:lstStyle/>
          <a:p>
            <a:r>
              <a:rPr lang="es-ES_tradnl" dirty="0" err="1" smtClean="0"/>
              <a:t>Windows+r</a:t>
            </a:r>
            <a:r>
              <a:rPr lang="es-ES_tradnl" dirty="0" smtClean="0"/>
              <a:t>   abre el cuadro ejecutar</a:t>
            </a:r>
          </a:p>
          <a:p>
            <a:r>
              <a:rPr lang="es-ES_tradnl" dirty="0" err="1" smtClean="0"/>
              <a:t>Windows+e</a:t>
            </a:r>
            <a:r>
              <a:rPr lang="es-ES_tradnl" dirty="0" smtClean="0"/>
              <a:t> abre el explorador de </a:t>
            </a:r>
            <a:r>
              <a:rPr lang="es-ES_tradnl" dirty="0" err="1" smtClean="0"/>
              <a:t>windows</a:t>
            </a:r>
            <a:endParaRPr lang="es-ES_tradnl" dirty="0" smtClean="0"/>
          </a:p>
          <a:p>
            <a:r>
              <a:rPr lang="es-ES_tradnl" dirty="0" err="1" smtClean="0"/>
              <a:t>Windows+d</a:t>
            </a:r>
            <a:r>
              <a:rPr lang="es-ES_tradnl" dirty="0" smtClean="0"/>
              <a:t> minimizar ventanas</a:t>
            </a:r>
          </a:p>
          <a:p>
            <a:r>
              <a:rPr lang="es-ES_tradnl" dirty="0" smtClean="0"/>
              <a:t>Windows   o </a:t>
            </a:r>
            <a:r>
              <a:rPr lang="es-ES_tradnl" dirty="0" err="1" smtClean="0"/>
              <a:t>Ctrl+esc</a:t>
            </a:r>
            <a:r>
              <a:rPr lang="es-ES_tradnl" dirty="0" smtClean="0"/>
              <a:t>    desplegar y cerrar botón inicio.</a:t>
            </a:r>
          </a:p>
          <a:p>
            <a:r>
              <a:rPr lang="es-ES_tradnl" dirty="0" smtClean="0"/>
              <a:t>Retroceso regresar a una ventana o nivel anterior</a:t>
            </a:r>
          </a:p>
          <a:p>
            <a:r>
              <a:rPr lang="es-ES_tradnl" dirty="0" err="1" smtClean="0"/>
              <a:t>Alt</a:t>
            </a:r>
            <a:r>
              <a:rPr lang="es-ES_tradnl" dirty="0" smtClean="0"/>
              <a:t>+</a:t>
            </a:r>
            <a:r>
              <a:rPr lang="es-ES_tradnl" dirty="0" smtClean="0">
                <a:sym typeface="Wingdings" pitchFamily="2" charset="2"/>
              </a:rPr>
              <a:t> siguiente</a:t>
            </a:r>
          </a:p>
          <a:p>
            <a:r>
              <a:rPr lang="es-ES_tradnl" dirty="0" err="1" smtClean="0">
                <a:sym typeface="Wingdings" pitchFamily="2" charset="2"/>
              </a:rPr>
              <a:t>Alt</a:t>
            </a:r>
            <a:r>
              <a:rPr lang="es-ES_tradnl" dirty="0" smtClean="0">
                <a:sym typeface="Wingdings" pitchFamily="2" charset="2"/>
              </a:rPr>
              <a:t>+ anterior</a:t>
            </a:r>
            <a:endParaRPr lang="es-ES_tradnl" dirty="0" smtClean="0"/>
          </a:p>
          <a:p>
            <a:r>
              <a:rPr lang="es-ES_tradnl" dirty="0" smtClean="0"/>
              <a:t>F5 actualizar</a:t>
            </a:r>
            <a:endParaRPr lang="es-MX"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Métodos abreviados de </a:t>
            </a:r>
            <a:r>
              <a:rPr lang="es-ES_tradnl" dirty="0" err="1" smtClean="0"/>
              <a:t>windows</a:t>
            </a:r>
            <a:endParaRPr lang="es-MX" dirty="0"/>
          </a:p>
        </p:txBody>
      </p:sp>
      <p:sp>
        <p:nvSpPr>
          <p:cNvPr id="3" name="2 Marcador de contenido"/>
          <p:cNvSpPr>
            <a:spLocks noGrp="1"/>
          </p:cNvSpPr>
          <p:nvPr>
            <p:ph idx="1"/>
          </p:nvPr>
        </p:nvSpPr>
        <p:spPr/>
        <p:txBody>
          <a:bodyPr>
            <a:normAutofit/>
          </a:bodyPr>
          <a:lstStyle/>
          <a:p>
            <a:r>
              <a:rPr lang="es-ES_tradnl" dirty="0" err="1" smtClean="0"/>
              <a:t>Ctrl+alt+supr</a:t>
            </a:r>
            <a:r>
              <a:rPr lang="es-ES_tradnl" dirty="0" smtClean="0"/>
              <a:t>	administrador de tareas</a:t>
            </a:r>
          </a:p>
          <a:p>
            <a:r>
              <a:rPr lang="es-ES_tradnl" dirty="0" err="1" smtClean="0"/>
              <a:t>Supr</a:t>
            </a:r>
            <a:r>
              <a:rPr lang="es-ES_tradnl" dirty="0" smtClean="0"/>
              <a:t>   borrar o eliminar</a:t>
            </a:r>
          </a:p>
          <a:p>
            <a:r>
              <a:rPr lang="es-ES_tradnl" dirty="0" err="1" smtClean="0"/>
              <a:t>Shift+supr</a:t>
            </a:r>
            <a:r>
              <a:rPr lang="es-ES_tradnl" dirty="0" smtClean="0"/>
              <a:t>  borrar sin pasar por la papelera de reciclaje</a:t>
            </a:r>
          </a:p>
          <a:p>
            <a:r>
              <a:rPr lang="es-ES_tradnl" dirty="0" err="1" smtClean="0"/>
              <a:t>Alt+tab</a:t>
            </a:r>
            <a:r>
              <a:rPr lang="es-ES_tradnl" dirty="0" smtClean="0"/>
              <a:t> cambiarse  entre ventanas abiertas</a:t>
            </a:r>
          </a:p>
          <a:p>
            <a:r>
              <a:rPr lang="es-ES_tradnl" dirty="0" err="1" smtClean="0"/>
              <a:t>Alt</a:t>
            </a:r>
            <a:r>
              <a:rPr lang="es-ES_tradnl" dirty="0" smtClean="0"/>
              <a:t> + letra subrayada del menú activar el menú </a:t>
            </a:r>
          </a:p>
          <a:p>
            <a:r>
              <a:rPr lang="es-ES_tradnl" dirty="0" smtClean="0"/>
              <a:t>F10 activar la barra de </a:t>
            </a:r>
            <a:r>
              <a:rPr lang="es-ES_tradnl" dirty="0" err="1" smtClean="0"/>
              <a:t>menus</a:t>
            </a:r>
            <a:r>
              <a:rPr lang="es-ES_tradnl" dirty="0" smtClean="0"/>
              <a:t> </a:t>
            </a:r>
            <a:endParaRPr lang="es-MX"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normAutofit/>
          </a:bodyPr>
          <a:lstStyle/>
          <a:p>
            <a:r>
              <a:rPr lang="es-ES"/>
              <a:t>Cual es la estructura de la computadora</a:t>
            </a:r>
          </a:p>
        </p:txBody>
      </p:sp>
      <p:sp>
        <p:nvSpPr>
          <p:cNvPr id="1027" name="Rectangle 3"/>
          <p:cNvSpPr>
            <a:spLocks noGrp="1" noChangeArrowheads="1"/>
          </p:cNvSpPr>
          <p:nvPr>
            <p:ph idx="1"/>
          </p:nvPr>
        </p:nvSpPr>
        <p:spPr>
          <a:xfrm>
            <a:off x="685800" y="1981200"/>
            <a:ext cx="7848600" cy="4114800"/>
          </a:xfrm>
        </p:spPr>
        <p:txBody>
          <a:bodyPr>
            <a:normAutofit lnSpcReduction="10000"/>
          </a:bodyPr>
          <a:lstStyle/>
          <a:p>
            <a:pPr>
              <a:lnSpc>
                <a:spcPct val="90000"/>
              </a:lnSpc>
            </a:pPr>
            <a:r>
              <a:rPr lang="es-ES">
                <a:solidFill>
                  <a:schemeClr val="hlink"/>
                </a:solidFill>
              </a:rPr>
              <a:t>Dispositivos de entrada .-</a:t>
            </a:r>
            <a:r>
              <a:rPr lang="es-ES"/>
              <a:t> </a:t>
            </a:r>
            <a:r>
              <a:rPr lang="es-ES" sz="2800">
                <a:cs typeface="Arial" charset="0"/>
              </a:rPr>
              <a:t>Son los que envían información a la unidad de procesamiento, en código binario (ejem: teclado,mouse, scanner,etc).</a:t>
            </a:r>
          </a:p>
          <a:p>
            <a:pPr algn="just">
              <a:lnSpc>
                <a:spcPct val="90000"/>
              </a:lnSpc>
            </a:pPr>
            <a:r>
              <a:rPr lang="es-ES"/>
              <a:t> </a:t>
            </a:r>
            <a:r>
              <a:rPr lang="es-ES">
                <a:solidFill>
                  <a:schemeClr val="hlink"/>
                </a:solidFill>
              </a:rPr>
              <a:t>Dispositivos  de salida.-</a:t>
            </a:r>
            <a:r>
              <a:rPr lang="es-ES" sz="2800"/>
              <a:t> </a:t>
            </a:r>
            <a:r>
              <a:rPr lang="es-ES" sz="2800">
                <a:cs typeface="Arial" charset="0"/>
              </a:rPr>
              <a:t>Son los dispositivos que reciben información que es procesada por la CPU y la reproducen para que sea perceptible para la persona (ejem: monitor, impresora, bocinas, plotter, etc). </a:t>
            </a:r>
            <a:endParaRPr lang="es-ES" sz="2800">
              <a:ea typeface="Arial Unicode MS" pitchFamily="34" charset="-128"/>
              <a:cs typeface="Arial Unicode MS" pitchFamily="34" charset="-128"/>
            </a:endParaRPr>
          </a:p>
          <a:p>
            <a:pPr>
              <a:lnSpc>
                <a:spcPct val="90000"/>
              </a:lnSpc>
            </a:pPr>
            <a:r>
              <a:rPr lang="es-ES" sz="2800">
                <a:solidFill>
                  <a:schemeClr val="hlink"/>
                </a:solidFill>
              </a:rPr>
              <a:t>CPU.- </a:t>
            </a:r>
            <a:r>
              <a:rPr lang="es-ES" sz="2800"/>
              <a:t>Unidad central de procesamiento</a:t>
            </a:r>
          </a:p>
          <a:p>
            <a:pPr>
              <a:lnSpc>
                <a:spcPct val="90000"/>
              </a:lnSpc>
              <a:buFont typeface="Wingdings" pitchFamily="2" charset="2"/>
              <a:buNone/>
            </a:pPr>
            <a:endParaRPr lang="es-ES" sz="2800"/>
          </a:p>
        </p:txBody>
      </p:sp>
    </p:spTree>
    <p:extLst>
      <p:ext uri="{BB962C8B-B14F-4D97-AF65-F5344CB8AC3E}">
        <p14:creationId xmlns:p14="http://schemas.microsoft.com/office/powerpoint/2010/main" val="4212847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026">
                                            <p:txEl>
                                              <p:pRg st="0" end="0"/>
                                            </p:txEl>
                                          </p:spTgt>
                                        </p:tgtEl>
                                        <p:attrNameLst>
                                          <p:attrName>style.visibility</p:attrName>
                                        </p:attrNameLst>
                                      </p:cBhvr>
                                      <p:to>
                                        <p:strVal val="visible"/>
                                      </p:to>
                                    </p:set>
                                    <p:anim calcmode="lin" valueType="num">
                                      <p:cBhvr additive="base">
                                        <p:cTn id="7" dur="300" fill="hold"/>
                                        <p:tgtEl>
                                          <p:spTgt spid="102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02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10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0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27">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10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02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27">
                                            <p:txEl>
                                              <p:pRg st="1" end="1"/>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027">
                                            <p:txEl>
                                              <p:pRg st="2" end="2"/>
                                            </p:txEl>
                                          </p:spTgt>
                                        </p:tgtEl>
                                        <p:attrNameLst>
                                          <p:attrName>style.visibility</p:attrName>
                                        </p:attrNameLst>
                                      </p:cBhvr>
                                      <p:to>
                                        <p:strVal val="visible"/>
                                      </p:to>
                                    </p:set>
                                    <p:anim calcmode="lin" valueType="num">
                                      <p:cBhvr>
                                        <p:cTn id="29" dur="10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102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27">
                                            <p:txEl>
                                              <p:pRg st="2" end="2"/>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autoUpdateAnimBg="0"/>
      <p:bldP spid="102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Métodos abreviados de </a:t>
            </a:r>
            <a:r>
              <a:rPr lang="es-ES_tradnl" dirty="0" err="1" smtClean="0"/>
              <a:t>windows</a:t>
            </a:r>
            <a:endParaRPr lang="es-MX" dirty="0"/>
          </a:p>
        </p:txBody>
      </p:sp>
      <p:sp>
        <p:nvSpPr>
          <p:cNvPr id="3" name="2 Marcador de contenido"/>
          <p:cNvSpPr>
            <a:spLocks noGrp="1"/>
          </p:cNvSpPr>
          <p:nvPr>
            <p:ph idx="1"/>
          </p:nvPr>
        </p:nvSpPr>
        <p:spPr/>
        <p:txBody>
          <a:bodyPr>
            <a:normAutofit/>
          </a:bodyPr>
          <a:lstStyle/>
          <a:p>
            <a:r>
              <a:rPr lang="es-ES_tradnl" dirty="0" err="1" smtClean="0"/>
              <a:t>Alt</a:t>
            </a:r>
            <a:r>
              <a:rPr lang="es-ES_tradnl" dirty="0" smtClean="0"/>
              <a:t> +barra de desplazamiento abre el menú contextual de la ventana activa con este puedes moverla, cambiar de tamaño, minimizar, cerrar.</a:t>
            </a:r>
          </a:p>
          <a:p>
            <a:r>
              <a:rPr lang="es-ES_tradnl" dirty="0" smtClean="0"/>
              <a:t>Ctrl+f4 cerrar documento activo</a:t>
            </a:r>
          </a:p>
          <a:p>
            <a:r>
              <a:rPr lang="es-ES_tradnl" dirty="0" err="1" smtClean="0"/>
              <a:t>Alt</a:t>
            </a:r>
            <a:r>
              <a:rPr lang="es-ES_tradnl" dirty="0" smtClean="0"/>
              <a:t> +f4 Cerrar el elemento activo incluso apagar la </a:t>
            </a:r>
            <a:r>
              <a:rPr lang="es-ES_tradnl" dirty="0" err="1" smtClean="0"/>
              <a:t>Pc.</a:t>
            </a:r>
            <a:endParaRPr lang="es-ES_tradnl" dirty="0" smtClean="0"/>
          </a:p>
          <a:p>
            <a:r>
              <a:rPr lang="es-ES_tradnl" dirty="0" smtClean="0"/>
              <a:t>F2 cambiar nombre del elemento seleccionado </a:t>
            </a:r>
            <a:endParaRPr lang="es-MX"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Métodos abreviados de </a:t>
            </a:r>
            <a:r>
              <a:rPr lang="es-ES_tradnl" dirty="0" err="1" smtClean="0"/>
              <a:t>windows</a:t>
            </a:r>
            <a:endParaRPr lang="es-MX" dirty="0"/>
          </a:p>
        </p:txBody>
      </p:sp>
      <p:sp>
        <p:nvSpPr>
          <p:cNvPr id="3" name="2 Marcador de contenido"/>
          <p:cNvSpPr>
            <a:spLocks noGrp="1"/>
          </p:cNvSpPr>
          <p:nvPr>
            <p:ph idx="1"/>
          </p:nvPr>
        </p:nvSpPr>
        <p:spPr/>
        <p:txBody>
          <a:bodyPr>
            <a:normAutofit/>
          </a:bodyPr>
          <a:lstStyle/>
          <a:p>
            <a:r>
              <a:rPr lang="es-ES_tradnl" dirty="0" err="1" smtClean="0"/>
              <a:t>Ctrl</a:t>
            </a:r>
            <a:r>
              <a:rPr lang="es-ES_tradnl" dirty="0" smtClean="0"/>
              <a:t>+ arrastrar un elemento copiar</a:t>
            </a:r>
          </a:p>
          <a:p>
            <a:r>
              <a:rPr lang="es-ES_tradnl" dirty="0" err="1" smtClean="0"/>
              <a:t>Arrastar</a:t>
            </a:r>
            <a:r>
              <a:rPr lang="es-ES_tradnl" dirty="0" smtClean="0"/>
              <a:t> un elemento mover</a:t>
            </a:r>
          </a:p>
          <a:p>
            <a:r>
              <a:rPr lang="es-ES_tradnl" dirty="0" err="1" smtClean="0"/>
              <a:t>Ctrl+c</a:t>
            </a:r>
            <a:r>
              <a:rPr lang="es-ES_tradnl" dirty="0" smtClean="0"/>
              <a:t> copiar</a:t>
            </a:r>
          </a:p>
          <a:p>
            <a:r>
              <a:rPr lang="es-ES_tradnl" dirty="0" err="1" smtClean="0"/>
              <a:t>Ctrl+v</a:t>
            </a:r>
            <a:r>
              <a:rPr lang="es-ES_tradnl" dirty="0" smtClean="0"/>
              <a:t> pegar</a:t>
            </a:r>
          </a:p>
          <a:p>
            <a:r>
              <a:rPr lang="es-ES_tradnl" dirty="0" err="1" smtClean="0"/>
              <a:t>Ctrl+x</a:t>
            </a:r>
            <a:r>
              <a:rPr lang="es-ES_tradnl" dirty="0" smtClean="0"/>
              <a:t> cortar</a:t>
            </a:r>
          </a:p>
          <a:p>
            <a:r>
              <a:rPr lang="es-ES_tradnl" dirty="0" err="1" smtClean="0"/>
              <a:t>Ctrl+z</a:t>
            </a:r>
            <a:r>
              <a:rPr lang="es-ES_tradnl" dirty="0" smtClean="0"/>
              <a:t> deshacer</a:t>
            </a:r>
          </a:p>
          <a:p>
            <a:r>
              <a:rPr lang="es-ES_tradnl" dirty="0" err="1" smtClean="0"/>
              <a:t>Ctrl+shift+arrastrar</a:t>
            </a:r>
            <a:r>
              <a:rPr lang="es-ES_tradnl" dirty="0" smtClean="0"/>
              <a:t> el elemento crear acceso directo</a:t>
            </a:r>
          </a:p>
          <a:p>
            <a:r>
              <a:rPr lang="es-ES_tradnl" dirty="0" err="1" smtClean="0"/>
              <a:t>Shift+flechas</a:t>
            </a:r>
            <a:r>
              <a:rPr lang="es-ES_tradnl" dirty="0" smtClean="0"/>
              <a:t> de </a:t>
            </a:r>
            <a:r>
              <a:rPr lang="es-ES_tradnl" smtClean="0"/>
              <a:t>cursos seleccionar</a:t>
            </a:r>
            <a:endParaRPr lang="es-ES_tradnl" dirty="0" smtClean="0"/>
          </a:p>
          <a:p>
            <a:endParaRPr lang="es-ES_tradnl" dirty="0" smtClean="0"/>
          </a:p>
          <a:p>
            <a:pPr>
              <a:buNone/>
            </a:pPr>
            <a:endParaRPr lang="es-ES_tradnl" dirty="0" smtClean="0"/>
          </a:p>
          <a:p>
            <a:pPr>
              <a:buNone/>
            </a:pPr>
            <a:endParaRPr lang="es-ES_tradnl"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92696"/>
            <a:ext cx="8229600" cy="1600200"/>
          </a:xfrm>
        </p:spPr>
        <p:txBody>
          <a:bodyPr/>
          <a:lstStyle/>
          <a:p>
            <a:r>
              <a:rPr lang="es-ES_tradnl" sz="4000" dirty="0" smtClean="0"/>
              <a:t>Practica 1: El teclado</a:t>
            </a:r>
            <a:br>
              <a:rPr lang="es-ES_tradnl" sz="4000" dirty="0" smtClean="0"/>
            </a:br>
            <a:r>
              <a:rPr lang="es-ES_tradnl" sz="4000" dirty="0" smtClean="0"/>
              <a:t>El objetivo es aprender a utilizar métodos abreviados del teclado</a:t>
            </a:r>
            <a:endParaRPr lang="es-MX" sz="4000" dirty="0"/>
          </a:p>
        </p:txBody>
      </p:sp>
      <p:sp>
        <p:nvSpPr>
          <p:cNvPr id="3" name="2 Marcador de contenido"/>
          <p:cNvSpPr>
            <a:spLocks noGrp="1"/>
          </p:cNvSpPr>
          <p:nvPr>
            <p:ph idx="1"/>
          </p:nvPr>
        </p:nvSpPr>
        <p:spPr>
          <a:xfrm>
            <a:off x="467544" y="2348880"/>
            <a:ext cx="8229600" cy="1972816"/>
          </a:xfrm>
        </p:spPr>
        <p:txBody>
          <a:bodyPr>
            <a:normAutofit lnSpcReduction="10000"/>
          </a:bodyPr>
          <a:lstStyle/>
          <a:p>
            <a:r>
              <a:rPr lang="es-ES_tradnl" dirty="0" smtClean="0"/>
              <a:t>Encender la pc : Regulador , </a:t>
            </a:r>
            <a:r>
              <a:rPr lang="es-ES_tradnl" dirty="0" err="1" smtClean="0"/>
              <a:t>cpu</a:t>
            </a:r>
            <a:r>
              <a:rPr lang="es-ES_tradnl" dirty="0" smtClean="0"/>
              <a:t>, monitor</a:t>
            </a:r>
          </a:p>
          <a:p>
            <a:r>
              <a:rPr lang="es-ES_tradnl" dirty="0" smtClean="0"/>
              <a:t>Coloca el mouse en la parte superior del </a:t>
            </a:r>
            <a:r>
              <a:rPr lang="es-ES_tradnl" dirty="0" err="1" smtClean="0"/>
              <a:t>Cpu</a:t>
            </a:r>
            <a:r>
              <a:rPr lang="es-ES_tradnl" dirty="0" smtClean="0"/>
              <a:t> y no podrás utilizarlo durante la practica</a:t>
            </a:r>
          </a:p>
          <a:p>
            <a:r>
              <a:rPr lang="es-ES_tradnl" dirty="0" smtClean="0"/>
              <a:t>Una vez que aparece el escritorio presiona </a:t>
            </a:r>
          </a:p>
          <a:p>
            <a:r>
              <a:rPr lang="es-ES_tradnl" dirty="0" smtClean="0"/>
              <a:t>Tecla Windows + R (abrirá la ventana ejecutar)</a:t>
            </a:r>
          </a:p>
          <a:p>
            <a:endParaRPr lang="es-MX"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8" t="66923" r="67000" b="4664"/>
          <a:stretch/>
        </p:blipFill>
        <p:spPr bwMode="auto">
          <a:xfrm>
            <a:off x="875423" y="4509120"/>
            <a:ext cx="3900530" cy="207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148064" y="5013176"/>
            <a:ext cx="3312368" cy="830997"/>
          </a:xfrm>
          <a:prstGeom prst="rect">
            <a:avLst/>
          </a:prstGeom>
          <a:noFill/>
        </p:spPr>
        <p:txBody>
          <a:bodyPr wrap="square" rtlCol="0">
            <a:spAutoFit/>
          </a:bodyPr>
          <a:lstStyle/>
          <a:p>
            <a:r>
              <a:rPr lang="es-ES_tradnl" sz="2400" dirty="0">
                <a:solidFill>
                  <a:schemeClr val="tx1">
                    <a:lumMod val="50000"/>
                    <a:lumOff val="50000"/>
                  </a:schemeClr>
                </a:solidFill>
                <a:latin typeface="+mj-lt"/>
              </a:rPr>
              <a:t>Escribe </a:t>
            </a:r>
            <a:r>
              <a:rPr lang="es-ES_tradnl" sz="2400" dirty="0" err="1">
                <a:solidFill>
                  <a:schemeClr val="tx1">
                    <a:lumMod val="50000"/>
                    <a:lumOff val="50000"/>
                  </a:schemeClr>
                </a:solidFill>
                <a:latin typeface="+mj-lt"/>
              </a:rPr>
              <a:t>notepad</a:t>
            </a:r>
            <a:r>
              <a:rPr lang="es-ES_tradnl" sz="2400" dirty="0">
                <a:solidFill>
                  <a:schemeClr val="tx1">
                    <a:lumMod val="50000"/>
                    <a:lumOff val="50000"/>
                  </a:schemeClr>
                </a:solidFill>
                <a:latin typeface="+mj-lt"/>
              </a:rPr>
              <a:t> y presiona </a:t>
            </a:r>
            <a:r>
              <a:rPr lang="es-ES_tradnl" sz="2400" dirty="0" err="1">
                <a:solidFill>
                  <a:schemeClr val="tx1">
                    <a:lumMod val="50000"/>
                    <a:lumOff val="50000"/>
                  </a:schemeClr>
                </a:solidFill>
                <a:latin typeface="+mj-lt"/>
              </a:rPr>
              <a:t>enter</a:t>
            </a:r>
            <a:r>
              <a:rPr lang="es-ES_tradnl" sz="2400" dirty="0">
                <a:solidFill>
                  <a:schemeClr val="tx1">
                    <a:lumMod val="50000"/>
                    <a:lumOff val="50000"/>
                  </a:schemeClr>
                </a:solidFill>
                <a:latin typeface="+mj-lt"/>
              </a:rPr>
              <a:t>.</a:t>
            </a:r>
          </a:p>
        </p:txBody>
      </p:sp>
    </p:spTree>
    <p:extLst>
      <p:ext uri="{BB962C8B-B14F-4D97-AF65-F5344CB8AC3E}">
        <p14:creationId xmlns:p14="http://schemas.microsoft.com/office/powerpoint/2010/main" val="3536916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En el </a:t>
            </a:r>
            <a:r>
              <a:rPr lang="es-ES_tradnl" dirty="0" err="1" smtClean="0"/>
              <a:t>block</a:t>
            </a:r>
            <a:r>
              <a:rPr lang="es-ES_tradnl" dirty="0" smtClean="0"/>
              <a:t> de notas</a:t>
            </a:r>
            <a:endParaRPr lang="es-MX" dirty="0"/>
          </a:p>
        </p:txBody>
      </p:sp>
      <p:sp>
        <p:nvSpPr>
          <p:cNvPr id="3" name="2 Marcador de contenido"/>
          <p:cNvSpPr>
            <a:spLocks noGrp="1"/>
          </p:cNvSpPr>
          <p:nvPr>
            <p:ph idx="1"/>
          </p:nvPr>
        </p:nvSpPr>
        <p:spPr>
          <a:xfrm>
            <a:off x="457200" y="1600201"/>
            <a:ext cx="8229600" cy="532656"/>
          </a:xfrm>
        </p:spPr>
        <p:txBody>
          <a:bodyPr/>
          <a:lstStyle/>
          <a:p>
            <a:r>
              <a:rPr lang="es-ES_tradnl" dirty="0" smtClean="0"/>
              <a:t>Escribe lo siguiente:</a:t>
            </a:r>
            <a:endParaRPr lang="es-MX"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94" t="5191" r="50385" b="70336"/>
          <a:stretch/>
        </p:blipFill>
        <p:spPr bwMode="auto">
          <a:xfrm>
            <a:off x="472998" y="2276872"/>
            <a:ext cx="5598732" cy="179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Marcador de contenido"/>
          <p:cNvSpPr txBox="1">
            <a:spLocks/>
          </p:cNvSpPr>
          <p:nvPr/>
        </p:nvSpPr>
        <p:spPr>
          <a:xfrm>
            <a:off x="472998" y="4067039"/>
            <a:ext cx="8229600" cy="25293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ES_tradnl" dirty="0" smtClean="0"/>
              <a:t>Alterna mayúsculas y  minúsculas con la tecla </a:t>
            </a:r>
            <a:r>
              <a:rPr lang="es-ES_tradnl" dirty="0" err="1" smtClean="0"/>
              <a:t>shift</a:t>
            </a:r>
            <a:r>
              <a:rPr lang="es-ES_tradnl" dirty="0" smtClean="0"/>
              <a:t>:</a:t>
            </a:r>
          </a:p>
          <a:p>
            <a:endParaRPr lang="es-ES_tradnl" dirty="0" smtClean="0"/>
          </a:p>
          <a:p>
            <a:r>
              <a:rPr lang="es-ES_tradnl" dirty="0" smtClean="0"/>
              <a:t>Ahora selecciona esto</a:t>
            </a:r>
          </a:p>
          <a:p>
            <a:pPr marL="0" indent="0">
              <a:buNone/>
            </a:pPr>
            <a:r>
              <a:rPr lang="es-ES_tradnl" dirty="0" smtClean="0"/>
              <a:t> (</a:t>
            </a:r>
            <a:r>
              <a:rPr lang="es-ES_tradnl" dirty="0" err="1" smtClean="0"/>
              <a:t>shift+flechas</a:t>
            </a:r>
            <a:r>
              <a:rPr lang="es-ES_tradnl" dirty="0" smtClean="0"/>
              <a:t> de  dirección)</a:t>
            </a:r>
          </a:p>
          <a:p>
            <a:pPr marL="0" indent="0">
              <a:buNone/>
            </a:pPr>
            <a:r>
              <a:rPr lang="es-ES_tradnl" dirty="0" smtClean="0"/>
              <a:t> y copia (</a:t>
            </a:r>
            <a:r>
              <a:rPr lang="es-ES_tradnl" dirty="0" err="1" smtClean="0"/>
              <a:t>ctrl+c</a:t>
            </a:r>
            <a:r>
              <a:rPr lang="es-ES_tradnl" dirty="0" smtClean="0"/>
              <a:t>) </a:t>
            </a:r>
          </a:p>
          <a:p>
            <a:endParaRPr lang="es-MX" dirty="0"/>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23" t="7308" r="64964" b="68097"/>
          <a:stretch/>
        </p:blipFill>
        <p:spPr bwMode="auto">
          <a:xfrm>
            <a:off x="4799549" y="4653136"/>
            <a:ext cx="3903049" cy="179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201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2656"/>
            <a:ext cx="8229600" cy="6120680"/>
          </a:xfrm>
        </p:spPr>
        <p:txBody>
          <a:bodyPr>
            <a:normAutofit/>
          </a:bodyPr>
          <a:lstStyle/>
          <a:p>
            <a:r>
              <a:rPr lang="es-ES_tradnl" dirty="0"/>
              <a:t>Pega (</a:t>
            </a:r>
            <a:r>
              <a:rPr lang="es-ES_tradnl" dirty="0" err="1"/>
              <a:t>ctrl+v</a:t>
            </a:r>
            <a:r>
              <a:rPr lang="es-ES_tradnl" dirty="0"/>
              <a:t>) 5 veces </a:t>
            </a:r>
            <a:endParaRPr lang="es-ES_tradnl" dirty="0" smtClean="0"/>
          </a:p>
          <a:p>
            <a:endParaRPr lang="es-ES_tradnl" dirty="0"/>
          </a:p>
          <a:p>
            <a:r>
              <a:rPr lang="es-ES_tradnl" dirty="0" smtClean="0"/>
              <a:t>Pregunta estos datos a </a:t>
            </a:r>
          </a:p>
          <a:p>
            <a:pPr marL="0" indent="0">
              <a:buNone/>
            </a:pPr>
            <a:r>
              <a:rPr lang="es-ES_tradnl" dirty="0" smtClean="0"/>
              <a:t>5 compañeros y llena.</a:t>
            </a:r>
          </a:p>
          <a:p>
            <a:pPr marL="0" indent="0">
              <a:buNone/>
            </a:pPr>
            <a:endParaRPr lang="es-ES_tradnl" dirty="0"/>
          </a:p>
          <a:p>
            <a:pPr marL="0" indent="0">
              <a:buNone/>
            </a:pPr>
            <a:endParaRPr lang="es-ES_tradnl" dirty="0" smtClean="0"/>
          </a:p>
          <a:p>
            <a:pPr marL="0" indent="0">
              <a:buNone/>
            </a:pPr>
            <a:endParaRPr lang="es-ES_tradnl" dirty="0"/>
          </a:p>
          <a:p>
            <a:pPr marL="0" indent="0">
              <a:buNone/>
            </a:pPr>
            <a:endParaRPr lang="es-ES_tradnl" dirty="0"/>
          </a:p>
          <a:p>
            <a:endParaRPr lang="es-MX" dirty="0"/>
          </a:p>
        </p:txBody>
      </p:sp>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39" r="60884" b="9231"/>
          <a:stretch/>
        </p:blipFill>
        <p:spPr bwMode="auto">
          <a:xfrm>
            <a:off x="4644008" y="0"/>
            <a:ext cx="4276579" cy="663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638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229600" cy="1252736"/>
          </a:xfrm>
        </p:spPr>
        <p:txBody>
          <a:bodyPr/>
          <a:lstStyle/>
          <a:p>
            <a:r>
              <a:rPr lang="es-ES_tradnl" dirty="0" smtClean="0"/>
              <a:t>Guarda presionando la tecla </a:t>
            </a:r>
            <a:r>
              <a:rPr lang="es-ES_tradnl" dirty="0" err="1" smtClean="0"/>
              <a:t>alt</a:t>
            </a:r>
            <a:r>
              <a:rPr lang="es-ES_tradnl" dirty="0" smtClean="0"/>
              <a:t> + a y bajando con flechas de dirección hasta guardar después presiona </a:t>
            </a:r>
            <a:r>
              <a:rPr lang="es-ES_tradnl" dirty="0" err="1" smtClean="0"/>
              <a:t>enter</a:t>
            </a:r>
            <a:endParaRPr lang="es-MX" dirty="0"/>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5" t="3269" r="69769" b="64739"/>
          <a:stretch/>
        </p:blipFill>
        <p:spPr bwMode="auto">
          <a:xfrm>
            <a:off x="467544" y="1595431"/>
            <a:ext cx="3371836" cy="234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Marcador de contenido"/>
          <p:cNvSpPr txBox="1">
            <a:spLocks/>
          </p:cNvSpPr>
          <p:nvPr/>
        </p:nvSpPr>
        <p:spPr>
          <a:xfrm>
            <a:off x="467544" y="4221088"/>
            <a:ext cx="8229600" cy="216024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ES_tradnl" dirty="0" smtClean="0"/>
              <a:t>Da ruta (ubicación ) y</a:t>
            </a:r>
          </a:p>
          <a:p>
            <a:r>
              <a:rPr lang="es-ES_tradnl" dirty="0" smtClean="0"/>
              <a:t> nombre al archivo</a:t>
            </a:r>
          </a:p>
          <a:p>
            <a:r>
              <a:rPr lang="es-ES_tradnl" dirty="0" smtClean="0"/>
              <a:t>Muévete con tecla </a:t>
            </a:r>
          </a:p>
          <a:p>
            <a:r>
              <a:rPr lang="es-ES_tradnl" dirty="0" smtClean="0"/>
              <a:t>tabulador  hasta ver </a:t>
            </a:r>
          </a:p>
          <a:p>
            <a:r>
              <a:rPr lang="es-ES_tradnl" dirty="0" smtClean="0"/>
              <a:t>Activa la opción guardar </a:t>
            </a:r>
          </a:p>
          <a:p>
            <a:r>
              <a:rPr lang="es-ES_tradnl" dirty="0" smtClean="0"/>
              <a:t>Y presiona la tecla </a:t>
            </a:r>
            <a:r>
              <a:rPr lang="es-ES_tradnl" dirty="0" err="1" smtClean="0"/>
              <a:t>enter</a:t>
            </a:r>
            <a:endParaRPr lang="es-MX" dirty="0"/>
          </a:p>
        </p:txBody>
      </p:sp>
      <p:pic>
        <p:nvPicPr>
          <p:cNvPr id="1536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119" t="6857" r="48769" b="38698"/>
          <a:stretch/>
        </p:blipFill>
        <p:spPr bwMode="auto">
          <a:xfrm>
            <a:off x="4271428" y="2492896"/>
            <a:ext cx="487257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619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ES"/>
              <a:t>¿Que hay en la CPU?</a:t>
            </a:r>
          </a:p>
        </p:txBody>
      </p:sp>
      <p:sp>
        <p:nvSpPr>
          <p:cNvPr id="8195" name="Rectangle 3"/>
          <p:cNvSpPr>
            <a:spLocks noGrp="1" noChangeArrowheads="1"/>
          </p:cNvSpPr>
          <p:nvPr>
            <p:ph idx="1"/>
          </p:nvPr>
        </p:nvSpPr>
        <p:spPr>
          <a:xfrm>
            <a:off x="685800" y="1981200"/>
            <a:ext cx="3962400" cy="4419600"/>
          </a:xfrm>
        </p:spPr>
        <p:txBody>
          <a:bodyPr/>
          <a:lstStyle/>
          <a:p>
            <a:r>
              <a:rPr lang="es-ES"/>
              <a:t>Tarjeta principal o tarjeta madre</a:t>
            </a:r>
          </a:p>
          <a:p>
            <a:r>
              <a:rPr lang="es-ES"/>
              <a:t>Los puertos</a:t>
            </a:r>
          </a:p>
          <a:p>
            <a:r>
              <a:rPr lang="es-ES"/>
              <a:t>El procesador</a:t>
            </a:r>
          </a:p>
          <a:p>
            <a:r>
              <a:rPr lang="es-ES"/>
              <a:t>La memoria</a:t>
            </a:r>
          </a:p>
          <a:p>
            <a:r>
              <a:rPr lang="es-ES"/>
              <a:t>Tarjetas de sonido, video, red,etc.</a:t>
            </a:r>
          </a:p>
          <a:p>
            <a:pPr>
              <a:buFont typeface="Wingdings" pitchFamily="2" charset="2"/>
              <a:buNone/>
            </a:pPr>
            <a:endParaRPr lang="es-ES"/>
          </a:p>
          <a:p>
            <a:endParaRPr lang="es-ES"/>
          </a:p>
        </p:txBody>
      </p:sp>
      <p:pic>
        <p:nvPicPr>
          <p:cNvPr id="8197" name="Picture 5" descr="http://www.boadica.com.br/imagesdica/satellitecasemodbran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76400"/>
            <a:ext cx="32893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9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barn(outVertical)">
                                      <p:cBhvr>
                                        <p:cTn id="7" dur="500"/>
                                        <p:tgtEl>
                                          <p:spTgt spid="81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blinds(horizontal)">
                                      <p:cBhvr>
                                        <p:cTn id="12" dur="500"/>
                                        <p:tgtEl>
                                          <p:spTgt spid="819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glas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7" dur="500"/>
                                        <p:tgtEl>
                                          <p:spTgt spid="819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glas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blinds(horizontal)">
                                      <p:cBhvr>
                                        <p:cTn id="22" dur="500"/>
                                        <p:tgtEl>
                                          <p:spTgt spid="8195">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glas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blinds(horizontal)">
                                      <p:cBhvr>
                                        <p:cTn id="27" dur="500"/>
                                        <p:tgtEl>
                                          <p:spTgt spid="8195">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glas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blinds(horizontal)">
                                      <p:cBhvr>
                                        <p:cTn id="32" dur="500"/>
                                        <p:tgtEl>
                                          <p:spTgt spid="8195">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P spid="819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s-ES"/>
              <a:t>La tarjeta principal</a:t>
            </a:r>
          </a:p>
        </p:txBody>
      </p:sp>
      <p:graphicFrame>
        <p:nvGraphicFramePr>
          <p:cNvPr id="10245" name="Object 5"/>
          <p:cNvGraphicFramePr>
            <a:graphicFrameLocks noGrp="1" noChangeAspect="1"/>
          </p:cNvGraphicFramePr>
          <p:nvPr>
            <p:ph type="clipArt" sz="half" idx="1"/>
          </p:nvPr>
        </p:nvGraphicFramePr>
        <p:xfrm>
          <a:off x="1008063" y="1981200"/>
          <a:ext cx="3165475" cy="4114800"/>
        </p:xfrm>
        <a:graphic>
          <a:graphicData uri="http://schemas.openxmlformats.org/presentationml/2006/ole">
            <mc:AlternateContent xmlns:mc="http://schemas.openxmlformats.org/markup-compatibility/2006">
              <mc:Choice xmlns:v="urn:schemas-microsoft-com:vml" Requires="v">
                <p:oleObj spid="_x0000_s1030" name="Imagen de mapa de bits" r:id="rId6" imgW="3905795" imgH="5076190" progId="Paint.Picture">
                  <p:embed/>
                </p:oleObj>
              </mc:Choice>
              <mc:Fallback>
                <p:oleObj name="Imagen de mapa de bits" r:id="rId6" imgW="3905795" imgH="507619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063" y="1981200"/>
                        <a:ext cx="3165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4" name="Rectangle 4"/>
          <p:cNvSpPr>
            <a:spLocks noGrp="1" noChangeArrowheads="1"/>
          </p:cNvSpPr>
          <p:nvPr>
            <p:ph type="body" sz="half" idx="2"/>
          </p:nvPr>
        </p:nvSpPr>
        <p:spPr>
          <a:xfrm>
            <a:off x="5334000" y="1981200"/>
            <a:ext cx="3505200" cy="4495800"/>
          </a:xfrm>
        </p:spPr>
        <p:txBody>
          <a:bodyPr>
            <a:normAutofit lnSpcReduction="10000"/>
          </a:bodyPr>
          <a:lstStyle/>
          <a:p>
            <a:r>
              <a:rPr lang="es-ES" sz="2800"/>
              <a:t>Fácilmente se puede afirmar que el componente más importante en una computadora</a:t>
            </a:r>
          </a:p>
          <a:p>
            <a:r>
              <a:rPr lang="es-ES" sz="2800"/>
              <a:t>Es una placa de circuito electrónico impreso </a:t>
            </a:r>
          </a:p>
          <a:p>
            <a:endParaRPr lang="es-ES" sz="2800"/>
          </a:p>
        </p:txBody>
      </p:sp>
    </p:spTree>
    <p:extLst>
      <p:ext uri="{BB962C8B-B14F-4D97-AF65-F5344CB8AC3E}">
        <p14:creationId xmlns:p14="http://schemas.microsoft.com/office/powerpoint/2010/main" val="2346811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wipe(up)">
                                      <p:cBhvr>
                                        <p:cTn id="7" dur="75"/>
                                        <p:tgtEl>
                                          <p:spTgt spid="1024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Effect transition="in" filter="box(in)">
                                      <p:cBhvr>
                                        <p:cTn id="12" dur="500"/>
                                        <p:tgtEl>
                                          <p:spTgt spid="10244">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5" name="explod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4">
                                            <p:txEl>
                                              <p:pRg st="1" end="1"/>
                                            </p:txEl>
                                          </p:spTgt>
                                        </p:tgtEl>
                                        <p:attrNameLst>
                                          <p:attrName>style.visibility</p:attrName>
                                        </p:attrNameLst>
                                      </p:cBhvr>
                                      <p:to>
                                        <p:strVal val="visible"/>
                                      </p:to>
                                    </p:set>
                                    <p:animEffect transition="in" filter="box(in)">
                                      <p:cBhvr>
                                        <p:cTn id="17" dur="500"/>
                                        <p:tgtEl>
                                          <p:spTgt spid="10244">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5" name="explod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245"/>
                                        </p:tgtEl>
                                        <p:attrNameLst>
                                          <p:attrName>style.visibility</p:attrName>
                                        </p:attrNameLst>
                                      </p:cBhvr>
                                      <p:to>
                                        <p:strVal val="visible"/>
                                      </p:to>
                                    </p:set>
                                    <p:anim calcmode="lin" valueType="num">
                                      <p:cBhvr additive="base">
                                        <p:cTn id="22" dur="500" fill="hold"/>
                                        <p:tgtEl>
                                          <p:spTgt spid="10245"/>
                                        </p:tgtEl>
                                        <p:attrNameLst>
                                          <p:attrName>ppt_x</p:attrName>
                                        </p:attrNameLst>
                                      </p:cBhvr>
                                      <p:tavLst>
                                        <p:tav tm="0">
                                          <p:val>
                                            <p:strVal val="#ppt_x"/>
                                          </p:val>
                                        </p:tav>
                                        <p:tav tm="100000">
                                          <p:val>
                                            <p:strVal val="#ppt_x"/>
                                          </p:val>
                                        </p:tav>
                                      </p:tavLst>
                                    </p:anim>
                                    <p:anim calcmode="lin" valueType="num">
                                      <p:cBhvr additive="base">
                                        <p:cTn id="23"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P spid="1024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s-ES"/>
              <a:t>Los puertos</a:t>
            </a:r>
          </a:p>
        </p:txBody>
      </p:sp>
      <p:sp>
        <p:nvSpPr>
          <p:cNvPr id="11267" name="Rectangle 3"/>
          <p:cNvSpPr>
            <a:spLocks noGrp="1" noChangeArrowheads="1"/>
          </p:cNvSpPr>
          <p:nvPr>
            <p:ph idx="1"/>
          </p:nvPr>
        </p:nvSpPr>
        <p:spPr>
          <a:xfrm>
            <a:off x="685800" y="1981200"/>
            <a:ext cx="5791200" cy="4114800"/>
          </a:xfrm>
        </p:spPr>
        <p:txBody>
          <a:bodyPr/>
          <a:lstStyle/>
          <a:p>
            <a:r>
              <a:rPr lang="es-ES"/>
              <a:t>Los puertos son los puntos de enganche para cada conexión.</a:t>
            </a:r>
          </a:p>
          <a:p>
            <a:r>
              <a:rPr lang="es-ES"/>
              <a:t>Es por donde la información fluye hacia dentro o hacia fuera, esta se transmite en bits (8 bits a la vez).</a:t>
            </a:r>
          </a:p>
          <a:p>
            <a:pPr>
              <a:buFont typeface="Wingdings" pitchFamily="2" charset="2"/>
              <a:buNone/>
            </a:pPr>
            <a:endParaRPr lang="es-ES"/>
          </a:p>
        </p:txBody>
      </p:sp>
      <p:graphicFrame>
        <p:nvGraphicFramePr>
          <p:cNvPr id="11268" name="Object 4"/>
          <p:cNvGraphicFramePr>
            <a:graphicFrameLocks noChangeAspect="1"/>
          </p:cNvGraphicFramePr>
          <p:nvPr/>
        </p:nvGraphicFramePr>
        <p:xfrm>
          <a:off x="6705600" y="1828800"/>
          <a:ext cx="2101850" cy="4343400"/>
        </p:xfrm>
        <a:graphic>
          <a:graphicData uri="http://schemas.openxmlformats.org/presentationml/2006/ole">
            <mc:AlternateContent xmlns:mc="http://schemas.openxmlformats.org/markup-compatibility/2006">
              <mc:Choice xmlns:v="urn:schemas-microsoft-com:vml" Requires="v">
                <p:oleObj spid="_x0000_s2054" name="Imagen de mapa de bits" r:id="rId4" imgW="1152381" imgH="2381582" progId="Paint.Picture">
                  <p:embed/>
                </p:oleObj>
              </mc:Choice>
              <mc:Fallback>
                <p:oleObj name="Imagen de mapa de bits" r:id="rId4" imgW="1152381" imgH="238158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828800"/>
                        <a:ext cx="21018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5353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0"/>
            <a:ext cx="7772400" cy="1143000"/>
          </a:xfrm>
        </p:spPr>
        <p:txBody>
          <a:bodyPr/>
          <a:lstStyle/>
          <a:p>
            <a:r>
              <a:rPr lang="es-ES"/>
              <a:t>El procesador</a:t>
            </a:r>
          </a:p>
        </p:txBody>
      </p:sp>
      <p:sp>
        <p:nvSpPr>
          <p:cNvPr id="12291" name="Rectangle 3"/>
          <p:cNvSpPr>
            <a:spLocks noGrp="1" noChangeArrowheads="1"/>
          </p:cNvSpPr>
          <p:nvPr>
            <p:ph idx="1"/>
          </p:nvPr>
        </p:nvSpPr>
        <p:spPr/>
        <p:txBody>
          <a:bodyPr/>
          <a:lstStyle/>
          <a:p>
            <a:endParaRPr lang="es-ES">
              <a:solidFill>
                <a:srgbClr val="000000"/>
              </a:solidFill>
              <a:latin typeface="Arial" charset="0"/>
              <a:cs typeface="Arial" charset="0"/>
            </a:endParaRPr>
          </a:p>
          <a:p>
            <a:endParaRPr lang="es-ES">
              <a:solidFill>
                <a:srgbClr val="000000"/>
              </a:solidFill>
              <a:latin typeface="Arial" charset="0"/>
              <a:cs typeface="Arial" charset="0"/>
            </a:endParaRPr>
          </a:p>
          <a:p>
            <a:endParaRPr lang="es-ES">
              <a:solidFill>
                <a:srgbClr val="000000"/>
              </a:solidFill>
              <a:latin typeface="Arial" charset="0"/>
              <a:cs typeface="Arial" charset="0"/>
            </a:endParaRPr>
          </a:p>
          <a:p>
            <a:endParaRPr lang="es-ES">
              <a:solidFill>
                <a:srgbClr val="000000"/>
              </a:solidFill>
              <a:latin typeface="Arial" charset="0"/>
              <a:cs typeface="Arial" charset="0"/>
            </a:endParaRPr>
          </a:p>
          <a:p>
            <a:endParaRPr lang="es-ES">
              <a:solidFill>
                <a:srgbClr val="000000"/>
              </a:solidFill>
              <a:latin typeface="Arial" charset="0"/>
              <a:cs typeface="Arial" charset="0"/>
            </a:endParaRPr>
          </a:p>
        </p:txBody>
      </p:sp>
      <p:pic>
        <p:nvPicPr>
          <p:cNvPr id="12293" name="Picture 5" descr="http://images.google.com.mx/images?q=tbn:uVV6qcDb7bMJ:www.zdnet.co.uk/reviews/graphics/2002/05/intel-845g.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990600"/>
            <a:ext cx="2667000" cy="2470150"/>
          </a:xfrm>
          <a:prstGeom prst="rect">
            <a:avLst/>
          </a:prstGeom>
          <a:noFill/>
          <a:extLst>
            <a:ext uri="{909E8E84-426E-40DD-AFC4-6F175D3DCCD1}">
              <a14:hiddenFill xmlns:a14="http://schemas.microsoft.com/office/drawing/2010/main">
                <a:solidFill>
                  <a:srgbClr val="FFFFFF"/>
                </a:solidFill>
              </a14:hiddenFill>
            </a:ext>
          </a:extLst>
        </p:spPr>
      </p:pic>
      <p:sp>
        <p:nvSpPr>
          <p:cNvPr id="12294" name="Text Box 6"/>
          <p:cNvSpPr txBox="1">
            <a:spLocks noChangeArrowheads="1"/>
          </p:cNvSpPr>
          <p:nvPr/>
        </p:nvSpPr>
        <p:spPr bwMode="auto">
          <a:xfrm>
            <a:off x="1143000" y="4419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MX"/>
          </a:p>
        </p:txBody>
      </p:sp>
      <p:sp>
        <p:nvSpPr>
          <p:cNvPr id="12295" name="Text Box 7"/>
          <p:cNvSpPr txBox="1">
            <a:spLocks noChangeArrowheads="1"/>
          </p:cNvSpPr>
          <p:nvPr/>
        </p:nvSpPr>
        <p:spPr bwMode="auto">
          <a:xfrm>
            <a:off x="457200" y="3733800"/>
            <a:ext cx="8305800"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s-ES" sz="3200"/>
              <a:t>El "cerebro" del ordenador. Su velocidad de trabajo se mide en Megahertzios (MHz) y su capacidad de proceso por el número de bits que es capaz de manejar a la vez (por ejemplo: 32 bits, o 64 bits).</a:t>
            </a:r>
            <a:br>
              <a:rPr lang="es-ES" sz="3200"/>
            </a:br>
            <a:endParaRPr lang="es-ES" sz="3200"/>
          </a:p>
          <a:p>
            <a:pPr>
              <a:spcBef>
                <a:spcPct val="50000"/>
              </a:spcBef>
            </a:pPr>
            <a:endParaRPr lang="es-ES"/>
          </a:p>
        </p:txBody>
      </p:sp>
    </p:spTree>
    <p:extLst>
      <p:ext uri="{BB962C8B-B14F-4D97-AF65-F5344CB8AC3E}">
        <p14:creationId xmlns:p14="http://schemas.microsoft.com/office/powerpoint/2010/main" val="1589914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Effect transition="in" filter="box(out)">
                                      <p:cBhvr>
                                        <p:cTn id="7" dur="500"/>
                                        <p:tgtEl>
                                          <p:spTgt spid="122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linds(horizontal)">
                                      <p:cBhvr>
                                        <p:cTn id="12" dur="500"/>
                                        <p:tgtEl>
                                          <p:spTgt spid="12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290"/>
                                        </p:tgtEl>
                                        <p:attrNameLst>
                                          <p:attrName>style.visibility</p:attrName>
                                        </p:attrNameLst>
                                      </p:cBhvr>
                                      <p:to>
                                        <p:strVal val="visible"/>
                                      </p:to>
                                    </p:set>
                                    <p:anim calcmode="lin" valueType="num">
                                      <p:cBhvr additive="base">
                                        <p:cTn id="17" dur="500" fill="hold"/>
                                        <p:tgtEl>
                                          <p:spTgt spid="12290"/>
                                        </p:tgtEl>
                                        <p:attrNameLst>
                                          <p:attrName>ppt_x</p:attrName>
                                        </p:attrNameLst>
                                      </p:cBhvr>
                                      <p:tavLst>
                                        <p:tav tm="0">
                                          <p:val>
                                            <p:strVal val="#ppt_x"/>
                                          </p:val>
                                        </p:tav>
                                        <p:tav tm="100000">
                                          <p:val>
                                            <p:strVal val="#ppt_x"/>
                                          </p:val>
                                        </p:tav>
                                      </p:tavLst>
                                    </p:anim>
                                    <p:anim calcmode="lin" valueType="num">
                                      <p:cBhvr additive="base">
                                        <p:cTn id="18" dur="500" fill="hold"/>
                                        <p:tgtEl>
                                          <p:spTgt spid="122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s-ES"/>
              <a:t>Tipos de memoria</a:t>
            </a:r>
          </a:p>
        </p:txBody>
      </p:sp>
      <p:sp>
        <p:nvSpPr>
          <p:cNvPr id="13315" name="Rectangle 3"/>
          <p:cNvSpPr>
            <a:spLocks noGrp="1" noChangeArrowheads="1"/>
          </p:cNvSpPr>
          <p:nvPr>
            <p:ph idx="1"/>
          </p:nvPr>
        </p:nvSpPr>
        <p:spPr/>
        <p:txBody>
          <a:bodyPr/>
          <a:lstStyle/>
          <a:p>
            <a:pPr algn="just"/>
            <a:r>
              <a:rPr lang="es-ES" sz="2800"/>
              <a:t>ROM (Red only memory) Memoria de solo lectura se mantiene grabada la información, esta verifica  los dispositivos y busca el sistema operativo al encender tu computadora. </a:t>
            </a:r>
          </a:p>
          <a:p>
            <a:pPr algn="just"/>
            <a:r>
              <a:rPr lang="es-ES" sz="2800"/>
              <a:t>RAM (Random access Memory) Memoria de acceso aleatorio Constituye el espacio de trabajo que emplea el usuario para procesar sus datos al apagar la computadora se pierde esta información.   </a:t>
            </a:r>
          </a:p>
        </p:txBody>
      </p:sp>
    </p:spTree>
    <p:extLst>
      <p:ext uri="{BB962C8B-B14F-4D97-AF65-F5344CB8AC3E}">
        <p14:creationId xmlns:p14="http://schemas.microsoft.com/office/powerpoint/2010/main" val="2426958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4">
                                            <p:txEl>
                                              <p:pRg st="0" end="0"/>
                                            </p:txEl>
                                          </p:spTgt>
                                        </p:tgtEl>
                                        <p:attrNameLst>
                                          <p:attrName>style.visibility</p:attrName>
                                        </p:attrNameLst>
                                      </p:cBhvr>
                                      <p:to>
                                        <p:strVal val="visible"/>
                                      </p:to>
                                    </p:set>
                                    <p:animEffect transition="in" filter="dissolve">
                                      <p:cBhvr>
                                        <p:cTn id="17" dur="500"/>
                                        <p:tgtEl>
                                          <p:spTgt spid="13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P spid="13315"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TotalTime>
  <Words>1937</Words>
  <Application>Microsoft Office PowerPoint</Application>
  <PresentationFormat>Presentación en pantalla (4:3)</PresentationFormat>
  <Paragraphs>261</Paragraphs>
  <Slides>45</Slides>
  <Notes>45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45</vt:i4>
      </vt:variant>
    </vt:vector>
  </HeadingPairs>
  <TitlesOfParts>
    <vt:vector size="47" baseType="lpstr">
      <vt:lpstr>Ejecutivo</vt:lpstr>
      <vt:lpstr>Imagen de mapa de bits</vt:lpstr>
      <vt:lpstr>Clase  1  </vt:lpstr>
      <vt:lpstr>Dispositivo electrónico capaz de recibir  un conjunto de instrucciones y ejecutarlas</vt:lpstr>
      <vt:lpstr>hardware</vt:lpstr>
      <vt:lpstr>Cual es la estructura de la computadora</vt:lpstr>
      <vt:lpstr>¿Que hay en la CPU?</vt:lpstr>
      <vt:lpstr>La tarjeta principal</vt:lpstr>
      <vt:lpstr>Los puertos</vt:lpstr>
      <vt:lpstr>El procesador</vt:lpstr>
      <vt:lpstr>Tipos de memoria</vt:lpstr>
      <vt:lpstr>Tipos de memoria ROM</vt:lpstr>
      <vt:lpstr>Tipos de memoria ROM</vt:lpstr>
      <vt:lpstr>Tipos de memoria RAM</vt:lpstr>
      <vt:lpstr>Tipos de memoria RAM</vt:lpstr>
      <vt:lpstr>¿Qué es un periférico?</vt:lpstr>
      <vt:lpstr>Dispositivos de entrada</vt:lpstr>
      <vt:lpstr>Dispositivos de entrada</vt:lpstr>
      <vt:lpstr>Dispositivos de entrada</vt:lpstr>
      <vt:lpstr>Dispositivos de entrada</vt:lpstr>
      <vt:lpstr>Dispositivos de entrada</vt:lpstr>
      <vt:lpstr>Dispositivos de entrada</vt:lpstr>
      <vt:lpstr>Dispositivos de entrada</vt:lpstr>
      <vt:lpstr>Dispositivos de salida</vt:lpstr>
      <vt:lpstr>Dispositivos de salida</vt:lpstr>
      <vt:lpstr>Dispositivos de salida</vt:lpstr>
      <vt:lpstr>Dispositivos de salida</vt:lpstr>
      <vt:lpstr>Dispositivos de almacenamiento </vt:lpstr>
      <vt:lpstr>Clase 2 Teclado y mouse Objetivo</vt:lpstr>
      <vt:lpstr>EL TECLADO</vt:lpstr>
      <vt:lpstr>Presentación de PowerPoint</vt:lpstr>
      <vt:lpstr>Teclas especiales</vt:lpstr>
      <vt:lpstr>Presentación de PowerPoint</vt:lpstr>
      <vt:lpstr>Presentación de PowerPoint</vt:lpstr>
      <vt:lpstr>Presentación de PowerPoint</vt:lpstr>
      <vt:lpstr>Presentación de PowerPoint</vt:lpstr>
      <vt:lpstr>EL MOUSE (Ratón)</vt:lpstr>
      <vt:lpstr>Punteros del ratón:</vt:lpstr>
      <vt:lpstr>Las funciones del ratón: </vt:lpstr>
      <vt:lpstr>Métodos abreviados de windows</vt:lpstr>
      <vt:lpstr>Métodos abreviados de windows</vt:lpstr>
      <vt:lpstr>Métodos abreviados de windows</vt:lpstr>
      <vt:lpstr>Métodos abreviados de windows</vt:lpstr>
      <vt:lpstr>Practica 1: El teclado El objetivo es aprender a utilizar métodos abreviados del teclado</vt:lpstr>
      <vt:lpstr>En el block de notas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3 Objetivo</dc:title>
  <dc:creator>estrella</dc:creator>
  <cp:lastModifiedBy>estrella</cp:lastModifiedBy>
  <cp:revision>12</cp:revision>
  <dcterms:created xsi:type="dcterms:W3CDTF">2010-09-10T03:24:42Z</dcterms:created>
  <dcterms:modified xsi:type="dcterms:W3CDTF">2013-09-18T05:35:42Z</dcterms:modified>
</cp:coreProperties>
</file>